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318" r:id="rId4"/>
    <p:sldId id="319" r:id="rId5"/>
    <p:sldId id="320" r:id="rId6"/>
    <p:sldId id="321" r:id="rId7"/>
    <p:sldId id="323" r:id="rId8"/>
    <p:sldId id="325" r:id="rId9"/>
    <p:sldId id="324" r:id="rId10"/>
    <p:sldId id="322" r:id="rId11"/>
    <p:sldId id="257" r:id="rId12"/>
    <p:sldId id="260" r:id="rId13"/>
    <p:sldId id="261" r:id="rId14"/>
    <p:sldId id="262" r:id="rId15"/>
    <p:sldId id="293" r:id="rId16"/>
    <p:sldId id="259" r:id="rId17"/>
    <p:sldId id="263" r:id="rId18"/>
    <p:sldId id="264" r:id="rId19"/>
    <p:sldId id="265" r:id="rId20"/>
    <p:sldId id="310" r:id="rId21"/>
    <p:sldId id="312" r:id="rId22"/>
    <p:sldId id="315" r:id="rId23"/>
    <p:sldId id="281" r:id="rId24"/>
    <p:sldId id="292" r:id="rId25"/>
    <p:sldId id="282" r:id="rId26"/>
    <p:sldId id="283" r:id="rId27"/>
    <p:sldId id="284" r:id="rId28"/>
    <p:sldId id="294" r:id="rId29"/>
    <p:sldId id="295" r:id="rId30"/>
    <p:sldId id="296" r:id="rId31"/>
    <p:sldId id="297" r:id="rId32"/>
    <p:sldId id="298" r:id="rId33"/>
    <p:sldId id="299" r:id="rId34"/>
    <p:sldId id="300" r:id="rId35"/>
    <p:sldId id="301" r:id="rId36"/>
    <p:sldId id="302" r:id="rId37"/>
    <p:sldId id="303" r:id="rId38"/>
    <p:sldId id="304" r:id="rId39"/>
    <p:sldId id="305" r:id="rId40"/>
    <p:sldId id="306" r:id="rId41"/>
    <p:sldId id="307" r:id="rId42"/>
    <p:sldId id="308" r:id="rId43"/>
    <p:sldId id="309" r:id="rId4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5E28B05A-327C-E746-8A5C-117883DD2751}">
          <p14:sldIdLst>
            <p14:sldId id="256"/>
            <p14:sldId id="258"/>
            <p14:sldId id="318"/>
            <p14:sldId id="319"/>
            <p14:sldId id="320"/>
            <p14:sldId id="321"/>
            <p14:sldId id="323"/>
            <p14:sldId id="325"/>
            <p14:sldId id="324"/>
            <p14:sldId id="322"/>
            <p14:sldId id="257"/>
            <p14:sldId id="260"/>
            <p14:sldId id="261"/>
            <p14:sldId id="262"/>
            <p14:sldId id="293"/>
            <p14:sldId id="259"/>
            <p14:sldId id="263"/>
            <p14:sldId id="264"/>
            <p14:sldId id="265"/>
            <p14:sldId id="310"/>
            <p14:sldId id="312"/>
            <p14:sldId id="315"/>
            <p14:sldId id="281"/>
            <p14:sldId id="292"/>
            <p14:sldId id="282"/>
            <p14:sldId id="283"/>
            <p14:sldId id="284"/>
            <p14:sldId id="294"/>
            <p14:sldId id="295"/>
            <p14:sldId id="296"/>
            <p14:sldId id="297"/>
            <p14:sldId id="298"/>
            <p14:sldId id="299"/>
            <p14:sldId id="300"/>
            <p14:sldId id="301"/>
            <p14:sldId id="302"/>
            <p14:sldId id="303"/>
            <p14:sldId id="304"/>
            <p14:sldId id="305"/>
            <p14:sldId id="306"/>
            <p14:sldId id="307"/>
            <p14:sldId id="308"/>
            <p14:sldId id="309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7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presProps" Target="presProps.xml"/><Relationship Id="rId47" Type="http://schemas.openxmlformats.org/officeDocument/2006/relationships/viewProps" Target="viewProps.xml"/><Relationship Id="rId48" Type="http://schemas.openxmlformats.org/officeDocument/2006/relationships/theme" Target="theme/theme1.xml"/><Relationship Id="rId49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printerSettings" Target="printerSettings/printerSettings1.bin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9FE4CC5-AC26-44E2-9894-B4DDA9182D75}" type="doc">
      <dgm:prSet loTypeId="urn:microsoft.com/office/officeart/2005/8/layout/hierarchy3" loCatId="hierarchy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pt-BR"/>
        </a:p>
      </dgm:t>
    </dgm:pt>
    <dgm:pt modelId="{2C77C79D-2C7B-478C-92F9-609918A7A263}">
      <dgm:prSet phldrT="[Texto]"/>
      <dgm:spPr/>
      <dgm:t>
        <a:bodyPr/>
        <a:lstStyle/>
        <a:p>
          <a:r>
            <a:rPr lang="en-US" dirty="0" err="1" smtClean="0"/>
            <a:t>Gerencial</a:t>
          </a:r>
          <a:endParaRPr lang="pt-BR" dirty="0"/>
        </a:p>
      </dgm:t>
    </dgm:pt>
    <dgm:pt modelId="{9BF9AECB-33D4-4C72-8289-6F4919CD2592}" type="parTrans" cxnId="{C661A1AE-280F-4579-942C-3AFE19415ACF}">
      <dgm:prSet/>
      <dgm:spPr/>
      <dgm:t>
        <a:bodyPr/>
        <a:lstStyle/>
        <a:p>
          <a:endParaRPr lang="pt-BR"/>
        </a:p>
      </dgm:t>
    </dgm:pt>
    <dgm:pt modelId="{C1CBC85C-6CFC-4C7C-8BAB-C30E9BDFB9F7}" type="sibTrans" cxnId="{C661A1AE-280F-4579-942C-3AFE19415ACF}">
      <dgm:prSet/>
      <dgm:spPr/>
      <dgm:t>
        <a:bodyPr/>
        <a:lstStyle/>
        <a:p>
          <a:endParaRPr lang="pt-BR"/>
        </a:p>
      </dgm:t>
    </dgm:pt>
    <dgm:pt modelId="{DA9254FD-FFE1-4EB3-86FF-7FA942A43C48}">
      <dgm:prSet phldrT="[Texto]"/>
      <dgm:spPr/>
      <dgm:t>
        <a:bodyPr/>
        <a:lstStyle/>
        <a:p>
          <a:r>
            <a:rPr lang="en-US" dirty="0" err="1" smtClean="0"/>
            <a:t>Treinador</a:t>
          </a:r>
          <a:r>
            <a:rPr lang="en-US" dirty="0" smtClean="0"/>
            <a:t> </a:t>
          </a:r>
          <a:endParaRPr lang="pt-BR" dirty="0"/>
        </a:p>
      </dgm:t>
    </dgm:pt>
    <dgm:pt modelId="{7C730712-B29D-43A2-8395-199958ABB959}" type="parTrans" cxnId="{2AA35A12-3ADC-4C60-B520-F831644FCF71}">
      <dgm:prSet/>
      <dgm:spPr/>
      <dgm:t>
        <a:bodyPr/>
        <a:lstStyle/>
        <a:p>
          <a:endParaRPr lang="pt-BR"/>
        </a:p>
      </dgm:t>
    </dgm:pt>
    <dgm:pt modelId="{199FFF7E-534B-45AE-BA76-98BE365A0995}" type="sibTrans" cxnId="{2AA35A12-3ADC-4C60-B520-F831644FCF71}">
      <dgm:prSet/>
      <dgm:spPr/>
      <dgm:t>
        <a:bodyPr/>
        <a:lstStyle/>
        <a:p>
          <a:endParaRPr lang="pt-BR"/>
        </a:p>
      </dgm:t>
    </dgm:pt>
    <dgm:pt modelId="{6E882234-FA37-437D-BE75-C11B1F226FD5}">
      <dgm:prSet phldrT="[Texto]"/>
      <dgm:spPr/>
      <dgm:t>
        <a:bodyPr/>
        <a:lstStyle/>
        <a:p>
          <a:r>
            <a:rPr lang="en-US" dirty="0" err="1" smtClean="0"/>
            <a:t>Rastreador</a:t>
          </a:r>
          <a:r>
            <a:rPr lang="en-US" dirty="0" smtClean="0"/>
            <a:t> </a:t>
          </a:r>
          <a:endParaRPr lang="pt-BR" dirty="0"/>
        </a:p>
      </dgm:t>
    </dgm:pt>
    <dgm:pt modelId="{3FF0D24F-4F53-480D-A8DF-1F4916BD9B2F}" type="parTrans" cxnId="{65CB2CD4-069F-492C-A6E0-00316561762D}">
      <dgm:prSet/>
      <dgm:spPr/>
      <dgm:t>
        <a:bodyPr/>
        <a:lstStyle/>
        <a:p>
          <a:endParaRPr lang="pt-BR"/>
        </a:p>
      </dgm:t>
    </dgm:pt>
    <dgm:pt modelId="{6C6D2012-3D63-4A4F-958D-575370AD4C29}" type="sibTrans" cxnId="{65CB2CD4-069F-492C-A6E0-00316561762D}">
      <dgm:prSet/>
      <dgm:spPr/>
      <dgm:t>
        <a:bodyPr/>
        <a:lstStyle/>
        <a:p>
          <a:endParaRPr lang="pt-BR"/>
        </a:p>
      </dgm:t>
    </dgm:pt>
    <dgm:pt modelId="{D387AC94-3CEB-4579-AD30-2DA5619188B8}">
      <dgm:prSet phldrT="[Texto]"/>
      <dgm:spPr/>
      <dgm:t>
        <a:bodyPr/>
        <a:lstStyle/>
        <a:p>
          <a:r>
            <a:rPr lang="en-US" dirty="0" err="1" smtClean="0"/>
            <a:t>Desenvolvedor</a:t>
          </a:r>
          <a:endParaRPr lang="pt-BR" dirty="0"/>
        </a:p>
      </dgm:t>
    </dgm:pt>
    <dgm:pt modelId="{A1816C1A-4AAF-4C21-9BAC-873F3616DA87}" type="parTrans" cxnId="{75B106F1-792A-4B75-8E26-FDD0BFAF2F06}">
      <dgm:prSet/>
      <dgm:spPr/>
      <dgm:t>
        <a:bodyPr/>
        <a:lstStyle/>
        <a:p>
          <a:endParaRPr lang="pt-BR"/>
        </a:p>
      </dgm:t>
    </dgm:pt>
    <dgm:pt modelId="{79E93503-1473-4C29-9148-A050D2652960}" type="sibTrans" cxnId="{75B106F1-792A-4B75-8E26-FDD0BFAF2F06}">
      <dgm:prSet/>
      <dgm:spPr/>
      <dgm:t>
        <a:bodyPr/>
        <a:lstStyle/>
        <a:p>
          <a:endParaRPr lang="pt-BR"/>
        </a:p>
      </dgm:t>
    </dgm:pt>
    <dgm:pt modelId="{95067EC5-D168-4C11-9CB1-8101977FC699}">
      <dgm:prSet phldrT="[Texto]"/>
      <dgm:spPr/>
      <dgm:t>
        <a:bodyPr/>
        <a:lstStyle/>
        <a:p>
          <a:r>
            <a:rPr lang="en-US" dirty="0" err="1" smtClean="0"/>
            <a:t>Programador</a:t>
          </a:r>
          <a:endParaRPr lang="pt-BR" dirty="0"/>
        </a:p>
      </dgm:t>
    </dgm:pt>
    <dgm:pt modelId="{9942ECC2-BFEA-47D5-9182-FE6E628A73D2}" type="parTrans" cxnId="{985E7162-A1DB-49B6-A6E9-E4677669C2DD}">
      <dgm:prSet/>
      <dgm:spPr/>
      <dgm:t>
        <a:bodyPr/>
        <a:lstStyle/>
        <a:p>
          <a:endParaRPr lang="pt-BR"/>
        </a:p>
      </dgm:t>
    </dgm:pt>
    <dgm:pt modelId="{9F380A17-3405-46AF-A0CC-4C1AF4DCDCCB}" type="sibTrans" cxnId="{985E7162-A1DB-49B6-A6E9-E4677669C2DD}">
      <dgm:prSet/>
      <dgm:spPr/>
      <dgm:t>
        <a:bodyPr/>
        <a:lstStyle/>
        <a:p>
          <a:endParaRPr lang="pt-BR"/>
        </a:p>
      </dgm:t>
    </dgm:pt>
    <dgm:pt modelId="{3BAFA587-7CEA-4852-94BD-A0167214DF94}">
      <dgm:prSet phldrT="[Texto]"/>
      <dgm:spPr/>
      <dgm:t>
        <a:bodyPr/>
        <a:lstStyle/>
        <a:p>
          <a:r>
            <a:rPr lang="en-US" dirty="0" err="1" smtClean="0"/>
            <a:t>Testador</a:t>
          </a:r>
          <a:endParaRPr lang="pt-BR" dirty="0"/>
        </a:p>
      </dgm:t>
    </dgm:pt>
    <dgm:pt modelId="{0B1C1529-5FE8-4F8D-8A18-EB55F59B958A}" type="parTrans" cxnId="{E696FA40-0377-4154-9542-FEE059C90DD9}">
      <dgm:prSet/>
      <dgm:spPr/>
      <dgm:t>
        <a:bodyPr/>
        <a:lstStyle/>
        <a:p>
          <a:endParaRPr lang="pt-BR"/>
        </a:p>
      </dgm:t>
    </dgm:pt>
    <dgm:pt modelId="{B253F29D-D8EA-40F7-B4C3-9B90BBE63885}" type="sibTrans" cxnId="{E696FA40-0377-4154-9542-FEE059C90DD9}">
      <dgm:prSet/>
      <dgm:spPr/>
      <dgm:t>
        <a:bodyPr/>
        <a:lstStyle/>
        <a:p>
          <a:endParaRPr lang="pt-BR"/>
        </a:p>
      </dgm:t>
    </dgm:pt>
    <dgm:pt modelId="{19AB193A-5397-49C2-A823-1AD2BB72C693}">
      <dgm:prSet phldrT="[Texto]"/>
      <dgm:spPr/>
      <dgm:t>
        <a:bodyPr/>
        <a:lstStyle/>
        <a:p>
          <a:r>
            <a:rPr lang="en-US" dirty="0" err="1" smtClean="0"/>
            <a:t>Cliente</a:t>
          </a:r>
          <a:endParaRPr lang="pt-BR" dirty="0"/>
        </a:p>
      </dgm:t>
    </dgm:pt>
    <dgm:pt modelId="{91BAE421-1085-4D32-BE7D-9D426C916458}" type="parTrans" cxnId="{E9A1965A-B98B-4936-91E3-D9964650EA9D}">
      <dgm:prSet/>
      <dgm:spPr/>
    </dgm:pt>
    <dgm:pt modelId="{B0A9B09B-7F28-4C8A-9EB3-D5E480E528C7}" type="sibTrans" cxnId="{E9A1965A-B98B-4936-91E3-D9964650EA9D}">
      <dgm:prSet/>
      <dgm:spPr/>
    </dgm:pt>
    <dgm:pt modelId="{647E251B-44B9-4A55-818C-96E0E199B98D}">
      <dgm:prSet phldrT="[Texto]"/>
      <dgm:spPr/>
      <dgm:t>
        <a:bodyPr/>
        <a:lstStyle/>
        <a:p>
          <a:r>
            <a:rPr lang="en-US" dirty="0" err="1" smtClean="0"/>
            <a:t>Consultor</a:t>
          </a:r>
          <a:endParaRPr lang="pt-BR" dirty="0"/>
        </a:p>
      </dgm:t>
    </dgm:pt>
    <dgm:pt modelId="{BFA074F0-C90F-47FE-B75A-D48AEE186C92}" type="parTrans" cxnId="{AE60D756-525B-4E3C-ADB3-B9E967574872}">
      <dgm:prSet/>
      <dgm:spPr/>
    </dgm:pt>
    <dgm:pt modelId="{F428B0DE-3892-492C-A58F-22FDC0FBDA5D}" type="sibTrans" cxnId="{AE60D756-525B-4E3C-ADB3-B9E967574872}">
      <dgm:prSet/>
      <dgm:spPr/>
    </dgm:pt>
    <dgm:pt modelId="{4F60D283-ECF5-4025-823B-5F626BF70405}" type="pres">
      <dgm:prSet presAssocID="{B9FE4CC5-AC26-44E2-9894-B4DDA9182D75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pt-BR"/>
        </a:p>
      </dgm:t>
    </dgm:pt>
    <dgm:pt modelId="{9F51B8BB-4C45-4E09-9563-61144A5DD47D}" type="pres">
      <dgm:prSet presAssocID="{2C77C79D-2C7B-478C-92F9-609918A7A263}" presName="root" presStyleCnt="0"/>
      <dgm:spPr/>
    </dgm:pt>
    <dgm:pt modelId="{F04FD82B-43E9-401B-B352-87B8DC2ADC0E}" type="pres">
      <dgm:prSet presAssocID="{2C77C79D-2C7B-478C-92F9-609918A7A263}" presName="rootComposite" presStyleCnt="0"/>
      <dgm:spPr/>
    </dgm:pt>
    <dgm:pt modelId="{3577AE1E-FFF1-4DF5-B63F-88A7AB6C3453}" type="pres">
      <dgm:prSet presAssocID="{2C77C79D-2C7B-478C-92F9-609918A7A263}" presName="rootText" presStyleLbl="node1" presStyleIdx="0" presStyleCnt="4"/>
      <dgm:spPr/>
      <dgm:t>
        <a:bodyPr/>
        <a:lstStyle/>
        <a:p>
          <a:endParaRPr lang="pt-BR"/>
        </a:p>
      </dgm:t>
    </dgm:pt>
    <dgm:pt modelId="{FC7BA3F0-CCED-4BA5-BD4B-47E87E882FF7}" type="pres">
      <dgm:prSet presAssocID="{2C77C79D-2C7B-478C-92F9-609918A7A263}" presName="rootConnector" presStyleLbl="node1" presStyleIdx="0" presStyleCnt="4"/>
      <dgm:spPr/>
      <dgm:t>
        <a:bodyPr/>
        <a:lstStyle/>
        <a:p>
          <a:endParaRPr lang="pt-BR"/>
        </a:p>
      </dgm:t>
    </dgm:pt>
    <dgm:pt modelId="{FE8EF189-9ED8-4140-AD6D-A6D05E35C458}" type="pres">
      <dgm:prSet presAssocID="{2C77C79D-2C7B-478C-92F9-609918A7A263}" presName="childShape" presStyleCnt="0"/>
      <dgm:spPr/>
    </dgm:pt>
    <dgm:pt modelId="{2E39DC91-450D-48E8-BB55-0FA97061A743}" type="pres">
      <dgm:prSet presAssocID="{7C730712-B29D-43A2-8395-199958ABB959}" presName="Name13" presStyleLbl="parChTrans1D2" presStyleIdx="0" presStyleCnt="4"/>
      <dgm:spPr/>
      <dgm:t>
        <a:bodyPr/>
        <a:lstStyle/>
        <a:p>
          <a:endParaRPr lang="pt-BR"/>
        </a:p>
      </dgm:t>
    </dgm:pt>
    <dgm:pt modelId="{43557F75-BD12-4DAC-A80E-929390A1CEF3}" type="pres">
      <dgm:prSet presAssocID="{DA9254FD-FFE1-4EB3-86FF-7FA942A43C48}" presName="child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7BAD08DB-E681-4900-8B84-5E6E605CB76A}" type="pres">
      <dgm:prSet presAssocID="{3FF0D24F-4F53-480D-A8DF-1F4916BD9B2F}" presName="Name13" presStyleLbl="parChTrans1D2" presStyleIdx="1" presStyleCnt="4"/>
      <dgm:spPr/>
      <dgm:t>
        <a:bodyPr/>
        <a:lstStyle/>
        <a:p>
          <a:endParaRPr lang="pt-BR"/>
        </a:p>
      </dgm:t>
    </dgm:pt>
    <dgm:pt modelId="{78E1BD66-B08C-4683-BD9F-7DFF3CA94BF1}" type="pres">
      <dgm:prSet presAssocID="{6E882234-FA37-437D-BE75-C11B1F226FD5}" presName="child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5BB56FAE-E42A-4A76-93FB-9BB21AA756E6}" type="pres">
      <dgm:prSet presAssocID="{D387AC94-3CEB-4579-AD30-2DA5619188B8}" presName="root" presStyleCnt="0"/>
      <dgm:spPr/>
    </dgm:pt>
    <dgm:pt modelId="{E5F9756E-3EF0-4C47-A5FC-FD1E4A9BB81A}" type="pres">
      <dgm:prSet presAssocID="{D387AC94-3CEB-4579-AD30-2DA5619188B8}" presName="rootComposite" presStyleCnt="0"/>
      <dgm:spPr/>
    </dgm:pt>
    <dgm:pt modelId="{FD2E47BE-162C-4809-BE5B-E2DEED6B224A}" type="pres">
      <dgm:prSet presAssocID="{D387AC94-3CEB-4579-AD30-2DA5619188B8}" presName="rootText" presStyleLbl="node1" presStyleIdx="1" presStyleCnt="4"/>
      <dgm:spPr/>
      <dgm:t>
        <a:bodyPr/>
        <a:lstStyle/>
        <a:p>
          <a:endParaRPr lang="pt-BR"/>
        </a:p>
      </dgm:t>
    </dgm:pt>
    <dgm:pt modelId="{50CBC966-B8AE-4782-B8B1-4EC519031A0D}" type="pres">
      <dgm:prSet presAssocID="{D387AC94-3CEB-4579-AD30-2DA5619188B8}" presName="rootConnector" presStyleLbl="node1" presStyleIdx="1" presStyleCnt="4"/>
      <dgm:spPr/>
      <dgm:t>
        <a:bodyPr/>
        <a:lstStyle/>
        <a:p>
          <a:endParaRPr lang="pt-BR"/>
        </a:p>
      </dgm:t>
    </dgm:pt>
    <dgm:pt modelId="{164F5E3F-6A15-4BF6-9B60-5CFCB10A9F29}" type="pres">
      <dgm:prSet presAssocID="{D387AC94-3CEB-4579-AD30-2DA5619188B8}" presName="childShape" presStyleCnt="0"/>
      <dgm:spPr/>
    </dgm:pt>
    <dgm:pt modelId="{8CB3AA32-870F-4569-8248-F6FD0DB9B637}" type="pres">
      <dgm:prSet presAssocID="{9942ECC2-BFEA-47D5-9182-FE6E628A73D2}" presName="Name13" presStyleLbl="parChTrans1D2" presStyleIdx="2" presStyleCnt="4"/>
      <dgm:spPr/>
      <dgm:t>
        <a:bodyPr/>
        <a:lstStyle/>
        <a:p>
          <a:endParaRPr lang="pt-BR"/>
        </a:p>
      </dgm:t>
    </dgm:pt>
    <dgm:pt modelId="{8F2DA2E9-10F0-4B5C-9748-0403A170CFE9}" type="pres">
      <dgm:prSet presAssocID="{95067EC5-D168-4C11-9CB1-8101977FC699}" presName="child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B0557C6-5B35-4187-B48C-B9E68B429C15}" type="pres">
      <dgm:prSet presAssocID="{0B1C1529-5FE8-4F8D-8A18-EB55F59B958A}" presName="Name13" presStyleLbl="parChTrans1D2" presStyleIdx="3" presStyleCnt="4"/>
      <dgm:spPr/>
      <dgm:t>
        <a:bodyPr/>
        <a:lstStyle/>
        <a:p>
          <a:endParaRPr lang="pt-BR"/>
        </a:p>
      </dgm:t>
    </dgm:pt>
    <dgm:pt modelId="{2D0D1FCC-385D-4DED-B957-17D74BDA1223}" type="pres">
      <dgm:prSet presAssocID="{3BAFA587-7CEA-4852-94BD-A0167214DF94}" presName="child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04F7C68-1250-4028-8E00-71638C2599A0}" type="pres">
      <dgm:prSet presAssocID="{19AB193A-5397-49C2-A823-1AD2BB72C693}" presName="root" presStyleCnt="0"/>
      <dgm:spPr/>
    </dgm:pt>
    <dgm:pt modelId="{6D9490F9-E768-45B3-9A50-1F107266463E}" type="pres">
      <dgm:prSet presAssocID="{19AB193A-5397-49C2-A823-1AD2BB72C693}" presName="rootComposite" presStyleCnt="0"/>
      <dgm:spPr/>
    </dgm:pt>
    <dgm:pt modelId="{CD926552-F4EC-4D69-A41E-FF873F64A4EF}" type="pres">
      <dgm:prSet presAssocID="{19AB193A-5397-49C2-A823-1AD2BB72C693}" presName="rootText" presStyleLbl="node1" presStyleIdx="2" presStyleCnt="4"/>
      <dgm:spPr/>
      <dgm:t>
        <a:bodyPr/>
        <a:lstStyle/>
        <a:p>
          <a:endParaRPr lang="pt-BR"/>
        </a:p>
      </dgm:t>
    </dgm:pt>
    <dgm:pt modelId="{0686340C-FC32-492C-997D-C451736FE29D}" type="pres">
      <dgm:prSet presAssocID="{19AB193A-5397-49C2-A823-1AD2BB72C693}" presName="rootConnector" presStyleLbl="node1" presStyleIdx="2" presStyleCnt="4"/>
      <dgm:spPr/>
      <dgm:t>
        <a:bodyPr/>
        <a:lstStyle/>
        <a:p>
          <a:endParaRPr lang="pt-BR"/>
        </a:p>
      </dgm:t>
    </dgm:pt>
    <dgm:pt modelId="{FE46F21A-EEE0-4D2D-A3C8-6D5A708DD903}" type="pres">
      <dgm:prSet presAssocID="{19AB193A-5397-49C2-A823-1AD2BB72C693}" presName="childShape" presStyleCnt="0"/>
      <dgm:spPr/>
    </dgm:pt>
    <dgm:pt modelId="{8CE7760C-F064-4098-9934-F7E5E6B23BD5}" type="pres">
      <dgm:prSet presAssocID="{647E251B-44B9-4A55-818C-96E0E199B98D}" presName="root" presStyleCnt="0"/>
      <dgm:spPr/>
    </dgm:pt>
    <dgm:pt modelId="{2CB649DA-EEB0-481B-83EF-672CC47F3EBE}" type="pres">
      <dgm:prSet presAssocID="{647E251B-44B9-4A55-818C-96E0E199B98D}" presName="rootComposite" presStyleCnt="0"/>
      <dgm:spPr/>
    </dgm:pt>
    <dgm:pt modelId="{3F9DFC2B-794D-4FA4-BAAC-B81612B5250B}" type="pres">
      <dgm:prSet presAssocID="{647E251B-44B9-4A55-818C-96E0E199B98D}" presName="rootText" presStyleLbl="node1" presStyleIdx="3" presStyleCnt="4"/>
      <dgm:spPr/>
      <dgm:t>
        <a:bodyPr/>
        <a:lstStyle/>
        <a:p>
          <a:endParaRPr lang="pt-BR"/>
        </a:p>
      </dgm:t>
    </dgm:pt>
    <dgm:pt modelId="{2823E0C9-54AE-4C9F-8F9D-B5FD138B9E8A}" type="pres">
      <dgm:prSet presAssocID="{647E251B-44B9-4A55-818C-96E0E199B98D}" presName="rootConnector" presStyleLbl="node1" presStyleIdx="3" presStyleCnt="4"/>
      <dgm:spPr/>
      <dgm:t>
        <a:bodyPr/>
        <a:lstStyle/>
        <a:p>
          <a:endParaRPr lang="pt-BR"/>
        </a:p>
      </dgm:t>
    </dgm:pt>
    <dgm:pt modelId="{5429FFE7-8CE3-4AF8-A530-D21736FC7365}" type="pres">
      <dgm:prSet presAssocID="{647E251B-44B9-4A55-818C-96E0E199B98D}" presName="childShape" presStyleCnt="0"/>
      <dgm:spPr/>
    </dgm:pt>
  </dgm:ptLst>
  <dgm:cxnLst>
    <dgm:cxn modelId="{65CB2CD4-069F-492C-A6E0-00316561762D}" srcId="{2C77C79D-2C7B-478C-92F9-609918A7A263}" destId="{6E882234-FA37-437D-BE75-C11B1F226FD5}" srcOrd="1" destOrd="0" parTransId="{3FF0D24F-4F53-480D-A8DF-1F4916BD9B2F}" sibTransId="{6C6D2012-3D63-4A4F-958D-575370AD4C29}"/>
    <dgm:cxn modelId="{2214CDB9-B4E9-45D5-A08D-51CA31D4341E}" type="presOf" srcId="{19AB193A-5397-49C2-A823-1AD2BB72C693}" destId="{CD926552-F4EC-4D69-A41E-FF873F64A4EF}" srcOrd="0" destOrd="0" presId="urn:microsoft.com/office/officeart/2005/8/layout/hierarchy3"/>
    <dgm:cxn modelId="{A24F53DB-DECF-4E12-91C3-8BB1C2491E5D}" type="presOf" srcId="{2C77C79D-2C7B-478C-92F9-609918A7A263}" destId="{3577AE1E-FFF1-4DF5-B63F-88A7AB6C3453}" srcOrd="0" destOrd="0" presId="urn:microsoft.com/office/officeart/2005/8/layout/hierarchy3"/>
    <dgm:cxn modelId="{985E7162-A1DB-49B6-A6E9-E4677669C2DD}" srcId="{D387AC94-3CEB-4579-AD30-2DA5619188B8}" destId="{95067EC5-D168-4C11-9CB1-8101977FC699}" srcOrd="0" destOrd="0" parTransId="{9942ECC2-BFEA-47D5-9182-FE6E628A73D2}" sibTransId="{9F380A17-3405-46AF-A0CC-4C1AF4DCDCCB}"/>
    <dgm:cxn modelId="{C661A1AE-280F-4579-942C-3AFE19415ACF}" srcId="{B9FE4CC5-AC26-44E2-9894-B4DDA9182D75}" destId="{2C77C79D-2C7B-478C-92F9-609918A7A263}" srcOrd="0" destOrd="0" parTransId="{9BF9AECB-33D4-4C72-8289-6F4919CD2592}" sibTransId="{C1CBC85C-6CFC-4C7C-8BAB-C30E9BDFB9F7}"/>
    <dgm:cxn modelId="{902361BA-A868-45C2-ADE2-996E6E5D147D}" type="presOf" srcId="{2C77C79D-2C7B-478C-92F9-609918A7A263}" destId="{FC7BA3F0-CCED-4BA5-BD4B-47E87E882FF7}" srcOrd="1" destOrd="0" presId="urn:microsoft.com/office/officeart/2005/8/layout/hierarchy3"/>
    <dgm:cxn modelId="{2500EE72-2935-40EE-BE3B-E166494ED058}" type="presOf" srcId="{647E251B-44B9-4A55-818C-96E0E199B98D}" destId="{3F9DFC2B-794D-4FA4-BAAC-B81612B5250B}" srcOrd="0" destOrd="0" presId="urn:microsoft.com/office/officeart/2005/8/layout/hierarchy3"/>
    <dgm:cxn modelId="{D3870974-C5F9-4CC2-A3B2-FCFC0C93130C}" type="presOf" srcId="{19AB193A-5397-49C2-A823-1AD2BB72C693}" destId="{0686340C-FC32-492C-997D-C451736FE29D}" srcOrd="1" destOrd="0" presId="urn:microsoft.com/office/officeart/2005/8/layout/hierarchy3"/>
    <dgm:cxn modelId="{BD989C34-AAC8-4D85-A9E4-8BDF913E70BD}" type="presOf" srcId="{3BAFA587-7CEA-4852-94BD-A0167214DF94}" destId="{2D0D1FCC-385D-4DED-B957-17D74BDA1223}" srcOrd="0" destOrd="0" presId="urn:microsoft.com/office/officeart/2005/8/layout/hierarchy3"/>
    <dgm:cxn modelId="{2AA35A12-3ADC-4C60-B520-F831644FCF71}" srcId="{2C77C79D-2C7B-478C-92F9-609918A7A263}" destId="{DA9254FD-FFE1-4EB3-86FF-7FA942A43C48}" srcOrd="0" destOrd="0" parTransId="{7C730712-B29D-43A2-8395-199958ABB959}" sibTransId="{199FFF7E-534B-45AE-BA76-98BE365A0995}"/>
    <dgm:cxn modelId="{4E57FDDB-2397-4F9C-9807-ECC6FFD9BF2A}" type="presOf" srcId="{6E882234-FA37-437D-BE75-C11B1F226FD5}" destId="{78E1BD66-B08C-4683-BD9F-7DFF3CA94BF1}" srcOrd="0" destOrd="0" presId="urn:microsoft.com/office/officeart/2005/8/layout/hierarchy3"/>
    <dgm:cxn modelId="{D8866CB8-0902-470B-8B2F-DBBE6AA3D9EF}" type="presOf" srcId="{0B1C1529-5FE8-4F8D-8A18-EB55F59B958A}" destId="{9B0557C6-5B35-4187-B48C-B9E68B429C15}" srcOrd="0" destOrd="0" presId="urn:microsoft.com/office/officeart/2005/8/layout/hierarchy3"/>
    <dgm:cxn modelId="{500D4D83-5613-4706-B52F-997D99D65EC2}" type="presOf" srcId="{647E251B-44B9-4A55-818C-96E0E199B98D}" destId="{2823E0C9-54AE-4C9F-8F9D-B5FD138B9E8A}" srcOrd="1" destOrd="0" presId="urn:microsoft.com/office/officeart/2005/8/layout/hierarchy3"/>
    <dgm:cxn modelId="{E2215FDF-0EDD-4CAB-B2C8-751E1AD26189}" type="presOf" srcId="{3FF0D24F-4F53-480D-A8DF-1F4916BD9B2F}" destId="{7BAD08DB-E681-4900-8B84-5E6E605CB76A}" srcOrd="0" destOrd="0" presId="urn:microsoft.com/office/officeart/2005/8/layout/hierarchy3"/>
    <dgm:cxn modelId="{245E988A-C7B7-4ADC-88BA-A475F9928CE6}" type="presOf" srcId="{7C730712-B29D-43A2-8395-199958ABB959}" destId="{2E39DC91-450D-48E8-BB55-0FA97061A743}" srcOrd="0" destOrd="0" presId="urn:microsoft.com/office/officeart/2005/8/layout/hierarchy3"/>
    <dgm:cxn modelId="{75B106F1-792A-4B75-8E26-FDD0BFAF2F06}" srcId="{B9FE4CC5-AC26-44E2-9894-B4DDA9182D75}" destId="{D387AC94-3CEB-4579-AD30-2DA5619188B8}" srcOrd="1" destOrd="0" parTransId="{A1816C1A-4AAF-4C21-9BAC-873F3616DA87}" sibTransId="{79E93503-1473-4C29-9148-A050D2652960}"/>
    <dgm:cxn modelId="{E696FA40-0377-4154-9542-FEE059C90DD9}" srcId="{D387AC94-3CEB-4579-AD30-2DA5619188B8}" destId="{3BAFA587-7CEA-4852-94BD-A0167214DF94}" srcOrd="1" destOrd="0" parTransId="{0B1C1529-5FE8-4F8D-8A18-EB55F59B958A}" sibTransId="{B253F29D-D8EA-40F7-B4C3-9B90BBE63885}"/>
    <dgm:cxn modelId="{E9A1965A-B98B-4936-91E3-D9964650EA9D}" srcId="{B9FE4CC5-AC26-44E2-9894-B4DDA9182D75}" destId="{19AB193A-5397-49C2-A823-1AD2BB72C693}" srcOrd="2" destOrd="0" parTransId="{91BAE421-1085-4D32-BE7D-9D426C916458}" sibTransId="{B0A9B09B-7F28-4C8A-9EB3-D5E480E528C7}"/>
    <dgm:cxn modelId="{AE60D756-525B-4E3C-ADB3-B9E967574872}" srcId="{B9FE4CC5-AC26-44E2-9894-B4DDA9182D75}" destId="{647E251B-44B9-4A55-818C-96E0E199B98D}" srcOrd="3" destOrd="0" parTransId="{BFA074F0-C90F-47FE-B75A-D48AEE186C92}" sibTransId="{F428B0DE-3892-492C-A58F-22FDC0FBDA5D}"/>
    <dgm:cxn modelId="{EFE86932-BDD2-40D7-ABA7-FFEB62D6599B}" type="presOf" srcId="{B9FE4CC5-AC26-44E2-9894-B4DDA9182D75}" destId="{4F60D283-ECF5-4025-823B-5F626BF70405}" srcOrd="0" destOrd="0" presId="urn:microsoft.com/office/officeart/2005/8/layout/hierarchy3"/>
    <dgm:cxn modelId="{B8913BC7-1A18-4754-BF11-A72B3798DE2B}" type="presOf" srcId="{D387AC94-3CEB-4579-AD30-2DA5619188B8}" destId="{50CBC966-B8AE-4782-B8B1-4EC519031A0D}" srcOrd="1" destOrd="0" presId="urn:microsoft.com/office/officeart/2005/8/layout/hierarchy3"/>
    <dgm:cxn modelId="{61976A73-DFA9-44E5-9FC8-6D8F8426A6FF}" type="presOf" srcId="{DA9254FD-FFE1-4EB3-86FF-7FA942A43C48}" destId="{43557F75-BD12-4DAC-A80E-929390A1CEF3}" srcOrd="0" destOrd="0" presId="urn:microsoft.com/office/officeart/2005/8/layout/hierarchy3"/>
    <dgm:cxn modelId="{86C1A636-691E-4201-A3F0-CAB819037788}" type="presOf" srcId="{9942ECC2-BFEA-47D5-9182-FE6E628A73D2}" destId="{8CB3AA32-870F-4569-8248-F6FD0DB9B637}" srcOrd="0" destOrd="0" presId="urn:microsoft.com/office/officeart/2005/8/layout/hierarchy3"/>
    <dgm:cxn modelId="{BE849C46-3887-4C06-8E1B-B6C29B93891D}" type="presOf" srcId="{95067EC5-D168-4C11-9CB1-8101977FC699}" destId="{8F2DA2E9-10F0-4B5C-9748-0403A170CFE9}" srcOrd="0" destOrd="0" presId="urn:microsoft.com/office/officeart/2005/8/layout/hierarchy3"/>
    <dgm:cxn modelId="{E28E6FC0-5DCA-40A7-88BF-0BD1624B6067}" type="presOf" srcId="{D387AC94-3CEB-4579-AD30-2DA5619188B8}" destId="{FD2E47BE-162C-4809-BE5B-E2DEED6B224A}" srcOrd="0" destOrd="0" presId="urn:microsoft.com/office/officeart/2005/8/layout/hierarchy3"/>
    <dgm:cxn modelId="{DD338117-F093-4778-BF2A-3F47A1BA2E19}" type="presParOf" srcId="{4F60D283-ECF5-4025-823B-5F626BF70405}" destId="{9F51B8BB-4C45-4E09-9563-61144A5DD47D}" srcOrd="0" destOrd="0" presId="urn:microsoft.com/office/officeart/2005/8/layout/hierarchy3"/>
    <dgm:cxn modelId="{A1C19707-3E88-4C20-910E-D9EBAC048DD8}" type="presParOf" srcId="{9F51B8BB-4C45-4E09-9563-61144A5DD47D}" destId="{F04FD82B-43E9-401B-B352-87B8DC2ADC0E}" srcOrd="0" destOrd="0" presId="urn:microsoft.com/office/officeart/2005/8/layout/hierarchy3"/>
    <dgm:cxn modelId="{56983FD7-41AB-47B0-9FFD-BDC7099E6E52}" type="presParOf" srcId="{F04FD82B-43E9-401B-B352-87B8DC2ADC0E}" destId="{3577AE1E-FFF1-4DF5-B63F-88A7AB6C3453}" srcOrd="0" destOrd="0" presId="urn:microsoft.com/office/officeart/2005/8/layout/hierarchy3"/>
    <dgm:cxn modelId="{1DFEDC85-808F-42F9-99C2-4E0C6DACED89}" type="presParOf" srcId="{F04FD82B-43E9-401B-B352-87B8DC2ADC0E}" destId="{FC7BA3F0-CCED-4BA5-BD4B-47E87E882FF7}" srcOrd="1" destOrd="0" presId="urn:microsoft.com/office/officeart/2005/8/layout/hierarchy3"/>
    <dgm:cxn modelId="{F79922B4-899D-4192-9DB9-0C329A2FD9F8}" type="presParOf" srcId="{9F51B8BB-4C45-4E09-9563-61144A5DD47D}" destId="{FE8EF189-9ED8-4140-AD6D-A6D05E35C458}" srcOrd="1" destOrd="0" presId="urn:microsoft.com/office/officeart/2005/8/layout/hierarchy3"/>
    <dgm:cxn modelId="{4C406996-5318-4C91-93B4-9054F58FFBD2}" type="presParOf" srcId="{FE8EF189-9ED8-4140-AD6D-A6D05E35C458}" destId="{2E39DC91-450D-48E8-BB55-0FA97061A743}" srcOrd="0" destOrd="0" presId="urn:microsoft.com/office/officeart/2005/8/layout/hierarchy3"/>
    <dgm:cxn modelId="{D37003E3-0365-4849-BCF9-039637E9C7DE}" type="presParOf" srcId="{FE8EF189-9ED8-4140-AD6D-A6D05E35C458}" destId="{43557F75-BD12-4DAC-A80E-929390A1CEF3}" srcOrd="1" destOrd="0" presId="urn:microsoft.com/office/officeart/2005/8/layout/hierarchy3"/>
    <dgm:cxn modelId="{27E6ACCE-5AE7-474D-A545-9D91E30780EE}" type="presParOf" srcId="{FE8EF189-9ED8-4140-AD6D-A6D05E35C458}" destId="{7BAD08DB-E681-4900-8B84-5E6E605CB76A}" srcOrd="2" destOrd="0" presId="urn:microsoft.com/office/officeart/2005/8/layout/hierarchy3"/>
    <dgm:cxn modelId="{0C2723D6-8C93-4EF2-BA2A-52BFF6D94F16}" type="presParOf" srcId="{FE8EF189-9ED8-4140-AD6D-A6D05E35C458}" destId="{78E1BD66-B08C-4683-BD9F-7DFF3CA94BF1}" srcOrd="3" destOrd="0" presId="urn:microsoft.com/office/officeart/2005/8/layout/hierarchy3"/>
    <dgm:cxn modelId="{13011C0F-08AA-4858-94A2-FE6922852B6D}" type="presParOf" srcId="{4F60D283-ECF5-4025-823B-5F626BF70405}" destId="{5BB56FAE-E42A-4A76-93FB-9BB21AA756E6}" srcOrd="1" destOrd="0" presId="urn:microsoft.com/office/officeart/2005/8/layout/hierarchy3"/>
    <dgm:cxn modelId="{3591B332-C615-4AA6-9DFC-1724168CBE36}" type="presParOf" srcId="{5BB56FAE-E42A-4A76-93FB-9BB21AA756E6}" destId="{E5F9756E-3EF0-4C47-A5FC-FD1E4A9BB81A}" srcOrd="0" destOrd="0" presId="urn:microsoft.com/office/officeart/2005/8/layout/hierarchy3"/>
    <dgm:cxn modelId="{D858D3E8-7F82-4977-9861-4E3E62393405}" type="presParOf" srcId="{E5F9756E-3EF0-4C47-A5FC-FD1E4A9BB81A}" destId="{FD2E47BE-162C-4809-BE5B-E2DEED6B224A}" srcOrd="0" destOrd="0" presId="urn:microsoft.com/office/officeart/2005/8/layout/hierarchy3"/>
    <dgm:cxn modelId="{D7EBFB23-BBAB-4440-A7C7-3C7A60419448}" type="presParOf" srcId="{E5F9756E-3EF0-4C47-A5FC-FD1E4A9BB81A}" destId="{50CBC966-B8AE-4782-B8B1-4EC519031A0D}" srcOrd="1" destOrd="0" presId="urn:microsoft.com/office/officeart/2005/8/layout/hierarchy3"/>
    <dgm:cxn modelId="{62FCB5B2-3304-4848-863C-925C1652BE8B}" type="presParOf" srcId="{5BB56FAE-E42A-4A76-93FB-9BB21AA756E6}" destId="{164F5E3F-6A15-4BF6-9B60-5CFCB10A9F29}" srcOrd="1" destOrd="0" presId="urn:microsoft.com/office/officeart/2005/8/layout/hierarchy3"/>
    <dgm:cxn modelId="{4BA1DB84-20F5-46CB-8DFD-562C4D4A8D04}" type="presParOf" srcId="{164F5E3F-6A15-4BF6-9B60-5CFCB10A9F29}" destId="{8CB3AA32-870F-4569-8248-F6FD0DB9B637}" srcOrd="0" destOrd="0" presId="urn:microsoft.com/office/officeart/2005/8/layout/hierarchy3"/>
    <dgm:cxn modelId="{81503717-871F-4E1C-84F8-3F1FEA94C3A2}" type="presParOf" srcId="{164F5E3F-6A15-4BF6-9B60-5CFCB10A9F29}" destId="{8F2DA2E9-10F0-4B5C-9748-0403A170CFE9}" srcOrd="1" destOrd="0" presId="urn:microsoft.com/office/officeart/2005/8/layout/hierarchy3"/>
    <dgm:cxn modelId="{E4B5AF84-4949-450C-8F1D-B96D047A35B3}" type="presParOf" srcId="{164F5E3F-6A15-4BF6-9B60-5CFCB10A9F29}" destId="{9B0557C6-5B35-4187-B48C-B9E68B429C15}" srcOrd="2" destOrd="0" presId="urn:microsoft.com/office/officeart/2005/8/layout/hierarchy3"/>
    <dgm:cxn modelId="{C7BD03AB-0D70-455F-BDDE-B2B22D400ADB}" type="presParOf" srcId="{164F5E3F-6A15-4BF6-9B60-5CFCB10A9F29}" destId="{2D0D1FCC-385D-4DED-B957-17D74BDA1223}" srcOrd="3" destOrd="0" presId="urn:microsoft.com/office/officeart/2005/8/layout/hierarchy3"/>
    <dgm:cxn modelId="{5AD1930A-5DF5-46B3-82A9-ED7E0C8FFADE}" type="presParOf" srcId="{4F60D283-ECF5-4025-823B-5F626BF70405}" destId="{A04F7C68-1250-4028-8E00-71638C2599A0}" srcOrd="2" destOrd="0" presId="urn:microsoft.com/office/officeart/2005/8/layout/hierarchy3"/>
    <dgm:cxn modelId="{80196BDA-20F9-498C-A0A1-685AA377DFF3}" type="presParOf" srcId="{A04F7C68-1250-4028-8E00-71638C2599A0}" destId="{6D9490F9-E768-45B3-9A50-1F107266463E}" srcOrd="0" destOrd="0" presId="urn:microsoft.com/office/officeart/2005/8/layout/hierarchy3"/>
    <dgm:cxn modelId="{BD22130B-2B61-4E54-A11C-9F0DE44C4637}" type="presParOf" srcId="{6D9490F9-E768-45B3-9A50-1F107266463E}" destId="{CD926552-F4EC-4D69-A41E-FF873F64A4EF}" srcOrd="0" destOrd="0" presId="urn:microsoft.com/office/officeart/2005/8/layout/hierarchy3"/>
    <dgm:cxn modelId="{A924CA06-A0E7-4A06-9A26-BC0C94621AA8}" type="presParOf" srcId="{6D9490F9-E768-45B3-9A50-1F107266463E}" destId="{0686340C-FC32-492C-997D-C451736FE29D}" srcOrd="1" destOrd="0" presId="urn:microsoft.com/office/officeart/2005/8/layout/hierarchy3"/>
    <dgm:cxn modelId="{2B1E2BCC-89F2-41E9-8A4D-02A7B5B5F4B5}" type="presParOf" srcId="{A04F7C68-1250-4028-8E00-71638C2599A0}" destId="{FE46F21A-EEE0-4D2D-A3C8-6D5A708DD903}" srcOrd="1" destOrd="0" presId="urn:microsoft.com/office/officeart/2005/8/layout/hierarchy3"/>
    <dgm:cxn modelId="{FFC38AAB-C3F0-41AE-BF1D-83B35B7C6F54}" type="presParOf" srcId="{4F60D283-ECF5-4025-823B-5F626BF70405}" destId="{8CE7760C-F064-4098-9934-F7E5E6B23BD5}" srcOrd="3" destOrd="0" presId="urn:microsoft.com/office/officeart/2005/8/layout/hierarchy3"/>
    <dgm:cxn modelId="{AD55FD3C-2DC6-433D-804A-E609889A6147}" type="presParOf" srcId="{8CE7760C-F064-4098-9934-F7E5E6B23BD5}" destId="{2CB649DA-EEB0-481B-83EF-672CC47F3EBE}" srcOrd="0" destOrd="0" presId="urn:microsoft.com/office/officeart/2005/8/layout/hierarchy3"/>
    <dgm:cxn modelId="{AA6859E1-7AA0-4847-BCFD-B6383C4CAE61}" type="presParOf" srcId="{2CB649DA-EEB0-481B-83EF-672CC47F3EBE}" destId="{3F9DFC2B-794D-4FA4-BAAC-B81612B5250B}" srcOrd="0" destOrd="0" presId="urn:microsoft.com/office/officeart/2005/8/layout/hierarchy3"/>
    <dgm:cxn modelId="{7B216D68-D131-4E70-9C5E-36F37B7CD933}" type="presParOf" srcId="{2CB649DA-EEB0-481B-83EF-672CC47F3EBE}" destId="{2823E0C9-54AE-4C9F-8F9D-B5FD138B9E8A}" srcOrd="1" destOrd="0" presId="urn:microsoft.com/office/officeart/2005/8/layout/hierarchy3"/>
    <dgm:cxn modelId="{3EE1E92E-9C98-44DE-B569-0F35CA301E57}" type="presParOf" srcId="{8CE7760C-F064-4098-9934-F7E5E6B23BD5}" destId="{5429FFE7-8CE3-4AF8-A530-D21736FC7365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77AE1E-FFF1-4DF5-B63F-88A7AB6C3453}">
      <dsp:nvSpPr>
        <dsp:cNvPr id="0" name=""/>
        <dsp:cNvSpPr/>
      </dsp:nvSpPr>
      <dsp:spPr>
        <a:xfrm>
          <a:off x="1492" y="746507"/>
          <a:ext cx="1715876" cy="857938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err="1" smtClean="0"/>
            <a:t>Gerencial</a:t>
          </a:r>
          <a:endParaRPr lang="pt-BR" sz="2100" kern="1200" dirty="0"/>
        </a:p>
      </dsp:txBody>
      <dsp:txXfrm>
        <a:off x="26620" y="771635"/>
        <a:ext cx="1665620" cy="807682"/>
      </dsp:txXfrm>
    </dsp:sp>
    <dsp:sp modelId="{2E39DC91-450D-48E8-BB55-0FA97061A743}">
      <dsp:nvSpPr>
        <dsp:cNvPr id="0" name=""/>
        <dsp:cNvSpPr/>
      </dsp:nvSpPr>
      <dsp:spPr>
        <a:xfrm>
          <a:off x="173080" y="1604446"/>
          <a:ext cx="171587" cy="6434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43453"/>
              </a:lnTo>
              <a:lnTo>
                <a:pt x="171587" y="643453"/>
              </a:lnTo>
            </a:path>
          </a:pathLst>
        </a:custGeom>
        <a:noFill/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3557F75-BD12-4DAC-A80E-929390A1CEF3}">
      <dsp:nvSpPr>
        <dsp:cNvPr id="0" name=""/>
        <dsp:cNvSpPr/>
      </dsp:nvSpPr>
      <dsp:spPr>
        <a:xfrm>
          <a:off x="344668" y="1818930"/>
          <a:ext cx="1372701" cy="85793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Treinador</a:t>
          </a:r>
          <a:r>
            <a:rPr lang="en-US" sz="1800" kern="1200" dirty="0" smtClean="0"/>
            <a:t> </a:t>
          </a:r>
          <a:endParaRPr lang="pt-BR" sz="1800" kern="1200" dirty="0"/>
        </a:p>
      </dsp:txBody>
      <dsp:txXfrm>
        <a:off x="369796" y="1844058"/>
        <a:ext cx="1322445" cy="807682"/>
      </dsp:txXfrm>
    </dsp:sp>
    <dsp:sp modelId="{7BAD08DB-E681-4900-8B84-5E6E605CB76A}">
      <dsp:nvSpPr>
        <dsp:cNvPr id="0" name=""/>
        <dsp:cNvSpPr/>
      </dsp:nvSpPr>
      <dsp:spPr>
        <a:xfrm>
          <a:off x="173080" y="1604446"/>
          <a:ext cx="171587" cy="17158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15876"/>
              </a:lnTo>
              <a:lnTo>
                <a:pt x="171587" y="1715876"/>
              </a:lnTo>
            </a:path>
          </a:pathLst>
        </a:custGeom>
        <a:noFill/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E1BD66-B08C-4683-BD9F-7DFF3CA94BF1}">
      <dsp:nvSpPr>
        <dsp:cNvPr id="0" name=""/>
        <dsp:cNvSpPr/>
      </dsp:nvSpPr>
      <dsp:spPr>
        <a:xfrm>
          <a:off x="344668" y="2891353"/>
          <a:ext cx="1372701" cy="85793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Rastreador</a:t>
          </a:r>
          <a:r>
            <a:rPr lang="en-US" sz="1800" kern="1200" dirty="0" smtClean="0"/>
            <a:t> </a:t>
          </a:r>
          <a:endParaRPr lang="pt-BR" sz="1800" kern="1200" dirty="0"/>
        </a:p>
      </dsp:txBody>
      <dsp:txXfrm>
        <a:off x="369796" y="2916481"/>
        <a:ext cx="1322445" cy="807682"/>
      </dsp:txXfrm>
    </dsp:sp>
    <dsp:sp modelId="{FD2E47BE-162C-4809-BE5B-E2DEED6B224A}">
      <dsp:nvSpPr>
        <dsp:cNvPr id="0" name=""/>
        <dsp:cNvSpPr/>
      </dsp:nvSpPr>
      <dsp:spPr>
        <a:xfrm>
          <a:off x="2146338" y="746507"/>
          <a:ext cx="1715876" cy="857938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err="1" smtClean="0"/>
            <a:t>Desenvolvedor</a:t>
          </a:r>
          <a:endParaRPr lang="pt-BR" sz="2100" kern="1200" dirty="0"/>
        </a:p>
      </dsp:txBody>
      <dsp:txXfrm>
        <a:off x="2171466" y="771635"/>
        <a:ext cx="1665620" cy="807682"/>
      </dsp:txXfrm>
    </dsp:sp>
    <dsp:sp modelId="{8CB3AA32-870F-4569-8248-F6FD0DB9B637}">
      <dsp:nvSpPr>
        <dsp:cNvPr id="0" name=""/>
        <dsp:cNvSpPr/>
      </dsp:nvSpPr>
      <dsp:spPr>
        <a:xfrm>
          <a:off x="2317926" y="1604446"/>
          <a:ext cx="171587" cy="6434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43453"/>
              </a:lnTo>
              <a:lnTo>
                <a:pt x="171587" y="643453"/>
              </a:lnTo>
            </a:path>
          </a:pathLst>
        </a:custGeom>
        <a:noFill/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2DA2E9-10F0-4B5C-9748-0403A170CFE9}">
      <dsp:nvSpPr>
        <dsp:cNvPr id="0" name=""/>
        <dsp:cNvSpPr/>
      </dsp:nvSpPr>
      <dsp:spPr>
        <a:xfrm>
          <a:off x="2489514" y="1818930"/>
          <a:ext cx="1372701" cy="85793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Programador</a:t>
          </a:r>
          <a:endParaRPr lang="pt-BR" sz="1800" kern="1200" dirty="0"/>
        </a:p>
      </dsp:txBody>
      <dsp:txXfrm>
        <a:off x="2514642" y="1844058"/>
        <a:ext cx="1322445" cy="807682"/>
      </dsp:txXfrm>
    </dsp:sp>
    <dsp:sp modelId="{9B0557C6-5B35-4187-B48C-B9E68B429C15}">
      <dsp:nvSpPr>
        <dsp:cNvPr id="0" name=""/>
        <dsp:cNvSpPr/>
      </dsp:nvSpPr>
      <dsp:spPr>
        <a:xfrm>
          <a:off x="2317926" y="1604446"/>
          <a:ext cx="171587" cy="17158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15876"/>
              </a:lnTo>
              <a:lnTo>
                <a:pt x="171587" y="1715876"/>
              </a:lnTo>
            </a:path>
          </a:pathLst>
        </a:custGeom>
        <a:noFill/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D0D1FCC-385D-4DED-B957-17D74BDA1223}">
      <dsp:nvSpPr>
        <dsp:cNvPr id="0" name=""/>
        <dsp:cNvSpPr/>
      </dsp:nvSpPr>
      <dsp:spPr>
        <a:xfrm>
          <a:off x="2489514" y="2891353"/>
          <a:ext cx="1372701" cy="85793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/>
            <a:t>Testador</a:t>
          </a:r>
          <a:endParaRPr lang="pt-BR" sz="1800" kern="1200" dirty="0"/>
        </a:p>
      </dsp:txBody>
      <dsp:txXfrm>
        <a:off x="2514642" y="2916481"/>
        <a:ext cx="1322445" cy="807682"/>
      </dsp:txXfrm>
    </dsp:sp>
    <dsp:sp modelId="{CD926552-F4EC-4D69-A41E-FF873F64A4EF}">
      <dsp:nvSpPr>
        <dsp:cNvPr id="0" name=""/>
        <dsp:cNvSpPr/>
      </dsp:nvSpPr>
      <dsp:spPr>
        <a:xfrm>
          <a:off x="4291184" y="746507"/>
          <a:ext cx="1715876" cy="857938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err="1" smtClean="0"/>
            <a:t>Cliente</a:t>
          </a:r>
          <a:endParaRPr lang="pt-BR" sz="2100" kern="1200" dirty="0"/>
        </a:p>
      </dsp:txBody>
      <dsp:txXfrm>
        <a:off x="4316312" y="771635"/>
        <a:ext cx="1665620" cy="807682"/>
      </dsp:txXfrm>
    </dsp:sp>
    <dsp:sp modelId="{3F9DFC2B-794D-4FA4-BAAC-B81612B5250B}">
      <dsp:nvSpPr>
        <dsp:cNvPr id="0" name=""/>
        <dsp:cNvSpPr/>
      </dsp:nvSpPr>
      <dsp:spPr>
        <a:xfrm>
          <a:off x="6436030" y="746507"/>
          <a:ext cx="1715876" cy="857938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err="1" smtClean="0"/>
            <a:t>Consultor</a:t>
          </a:r>
          <a:endParaRPr lang="pt-BR" sz="2100" kern="1200" dirty="0"/>
        </a:p>
      </dsp:txBody>
      <dsp:txXfrm>
        <a:off x="6461158" y="771635"/>
        <a:ext cx="1665620" cy="8076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tângulo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tângulo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ítulo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9" name="Subtítulo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28" name="Espaço Reservado para Data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ED110262-0644-41B3-92FB-76C1327A706D}" type="datetimeFigureOut">
              <a:rPr lang="en-US" smtClean="0"/>
              <a:pPr/>
              <a:t>23/10/17</a:t>
            </a:fld>
            <a:endParaRPr lang="en-US"/>
          </a:p>
        </p:txBody>
      </p:sp>
      <p:sp>
        <p:nvSpPr>
          <p:cNvPr id="17" name="Espaço Reservado para Rodapé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Espaço Reservado para Número de Slide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BEF9744-858F-4E64-9972-7CE23A3A0B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10262-0644-41B3-92FB-76C1327A706D}" type="datetimeFigureOut">
              <a:rPr lang="en-US" smtClean="0"/>
              <a:pPr/>
              <a:t>23/10/17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F9744-858F-4E64-9972-7CE23A3A0B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e texto verticai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ED110262-0644-41B3-92FB-76C1327A706D}" type="datetimeFigureOut">
              <a:rPr lang="en-US" smtClean="0"/>
              <a:pPr/>
              <a:t>23/10/17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tângulo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tângulo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5BEF9744-858F-4E64-9972-7CE23A3A0B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10262-0644-41B3-92FB-76C1327A706D}" type="datetimeFigureOut">
              <a:rPr lang="en-US" smtClean="0"/>
              <a:pPr/>
              <a:t>23/10/17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BEF9744-858F-4E64-9972-7CE23A3A0B9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Espaço Reservado para Conteúdo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7" name="Retângulo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tângulo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2" name="Espaço Reservado para Data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10262-0644-41B3-92FB-76C1327A706D}" type="datetimeFigureOut">
              <a:rPr lang="en-US" smtClean="0"/>
              <a:pPr/>
              <a:t>23/10/17</a:t>
            </a:fld>
            <a:endParaRPr lang="en-US"/>
          </a:p>
        </p:txBody>
      </p:sp>
      <p:sp>
        <p:nvSpPr>
          <p:cNvPr id="13" name="Espaço Reservado para Número de Slide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5BEF9744-858F-4E64-9972-7CE23A3A0B9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Espaço Reservado para Rodapé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9" name="Espaço Reservado para Conteúdo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1" name="Espaço Reservado para Conteúdo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8" name="Espaço Reservado para Data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ED110262-0644-41B3-92FB-76C1327A706D}" type="datetimeFigureOut">
              <a:rPr lang="en-US" smtClean="0"/>
              <a:pPr/>
              <a:t>23/10/17</a:t>
            </a:fld>
            <a:endParaRPr lang="en-US"/>
          </a:p>
        </p:txBody>
      </p:sp>
      <p:sp>
        <p:nvSpPr>
          <p:cNvPr id="10" name="Espaço Reservado para Número de Slide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5BEF9744-858F-4E64-9972-7CE23A3A0B9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Espaço Reservado para Rodapé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1" name="Espaço Reservado para Conteúdo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3" name="Espaço Reservado para Conteúdo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ED110262-0644-41B3-92FB-76C1327A706D}" type="datetimeFigureOut">
              <a:rPr lang="en-US" smtClean="0"/>
              <a:pPr/>
              <a:t>23/10/17</a:t>
            </a:fld>
            <a:endParaRPr lang="en-US"/>
          </a:p>
        </p:txBody>
      </p:sp>
      <p:sp>
        <p:nvSpPr>
          <p:cNvPr id="12" name="Espaço Reservado para Número de Slide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5BEF9744-858F-4E64-9972-7CE23A3A0B9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Espaço Reservado para Rodapé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Espaço Reservado para Texto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15" name="Espaço Reservado para Texto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10262-0644-41B3-92FB-76C1327A706D}" type="datetimeFigureOut">
              <a:rPr lang="en-US" smtClean="0"/>
              <a:pPr/>
              <a:t>23/10/17</a:t>
            </a:fld>
            <a:endParaRPr lang="en-US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BEF9744-858F-4E64-9972-7CE23A3A0B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10262-0644-41B3-92FB-76C1327A706D}" type="datetimeFigureOut">
              <a:rPr lang="en-US" smtClean="0"/>
              <a:pPr/>
              <a:t>23/10/17</a:t>
            </a:fld>
            <a:endParaRPr lang="en-US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BEF9744-858F-4E64-9972-7CE23A3A0B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10262-0644-41B3-92FB-76C1327A706D}" type="datetimeFigureOut">
              <a:rPr lang="en-US" smtClean="0"/>
              <a:pPr/>
              <a:t>23/10/17</a:t>
            </a:fld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BEF9744-858F-4E64-9972-7CE23A3A0B9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9" name="Espaço Reservado para Conteúdo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8" name="Retângulo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tângulo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1" name="Retângulo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Espaço Reservado para Data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ED110262-0644-41B3-92FB-76C1327A706D}" type="datetimeFigureOut">
              <a:rPr lang="en-US" smtClean="0"/>
              <a:pPr/>
              <a:t>23/10/17</a:t>
            </a:fld>
            <a:endParaRPr lang="en-US"/>
          </a:p>
        </p:txBody>
      </p:sp>
      <p:sp>
        <p:nvSpPr>
          <p:cNvPr id="13" name="Espaço Reservado para Número de Slide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5BEF9744-858F-4E64-9972-7CE23A3A0B9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Espaço Reservado para Rodapé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spaço Reservado para Título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3" name="Espaço Reservado para Texto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4" name="Espaço Reservado para Data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D110262-0644-41B3-92FB-76C1327A706D}" type="datetimeFigureOut">
              <a:rPr lang="en-US" smtClean="0"/>
              <a:pPr/>
              <a:t>23/10/17</a:t>
            </a:fld>
            <a:endParaRPr lang="en-US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tângulo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tângulo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Espaço Reservado para Número de Slide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5BEF9744-858F-4E64-9972-7CE23A3A0B9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g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controlchaos.com/" TargetMode="Externa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gi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Metodologia</a:t>
            </a:r>
            <a:r>
              <a:rPr lang="en-US" dirty="0" smtClean="0"/>
              <a:t> </a:t>
            </a:r>
            <a:r>
              <a:rPr lang="en-US" dirty="0" err="1" smtClean="0"/>
              <a:t>ágil</a:t>
            </a:r>
            <a:endParaRPr lang="en-U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Lílian</a:t>
            </a:r>
            <a:r>
              <a:rPr lang="en-US" dirty="0" smtClean="0"/>
              <a:t> </a:t>
            </a:r>
            <a:r>
              <a:rPr lang="en-US" dirty="0" err="1" smtClean="0"/>
              <a:t>Simão</a:t>
            </a:r>
            <a:r>
              <a:rPr lang="en-US" dirty="0" smtClean="0"/>
              <a:t> Oliveira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583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533400"/>
            <a:ext cx="7941590" cy="544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Desenvolvimento</a:t>
            </a:r>
            <a:r>
              <a:rPr lang="en-US" dirty="0" smtClean="0"/>
              <a:t> </a:t>
            </a:r>
            <a:r>
              <a:rPr lang="en-US" dirty="0" err="1" smtClean="0"/>
              <a:t>rápido</a:t>
            </a:r>
            <a:r>
              <a:rPr lang="en-US" dirty="0" smtClean="0"/>
              <a:t> de software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Devido à rápida mudança dos ambientes de negócio, os negócios devem responder às novas oportunidades e à </a:t>
            </a:r>
            <a:r>
              <a:rPr lang="en-US" dirty="0" err="1" smtClean="0"/>
              <a:t>competição</a:t>
            </a:r>
            <a:r>
              <a:rPr lang="en-US" dirty="0" smtClean="0"/>
              <a:t>.</a:t>
            </a:r>
          </a:p>
          <a:p>
            <a:r>
              <a:rPr lang="pt-BR" dirty="0" smtClean="0"/>
              <a:t>Isso requer software e desenvolvimento rápido, e a entrega é, </a:t>
            </a:r>
            <a:r>
              <a:rPr lang="pt-BR" dirty="0" err="1" smtClean="0"/>
              <a:t>freqüentemente</a:t>
            </a:r>
            <a:r>
              <a:rPr lang="pt-BR" dirty="0" smtClean="0"/>
              <a:t>, o requisito mais crítico para sistemas de </a:t>
            </a:r>
            <a:r>
              <a:rPr lang="en-US" dirty="0" smtClean="0"/>
              <a:t>software.</a:t>
            </a:r>
          </a:p>
          <a:p>
            <a:r>
              <a:rPr lang="pt-BR" dirty="0" smtClean="0"/>
              <a:t>Os negócios podem estar dispostos a aceitar um software de baixa qualidade se a entrega rápida e a funcionalidade </a:t>
            </a:r>
            <a:r>
              <a:rPr lang="en-US" dirty="0" err="1" smtClean="0"/>
              <a:t>essencial</a:t>
            </a:r>
            <a:r>
              <a:rPr lang="en-US" dirty="0" smtClean="0"/>
              <a:t> for </a:t>
            </a:r>
            <a:r>
              <a:rPr lang="en-US" dirty="0" err="1" smtClean="0"/>
              <a:t>possível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sz="2800" b="1"/>
              <a:t>"Manifesto Para o Desenvolvimento Ágil de Software"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pt-BR" sz="3200" dirty="0"/>
              <a:t>reunião entre 17 gurus da comunidade de desenvolvimento</a:t>
            </a:r>
          </a:p>
          <a:p>
            <a:endParaRPr lang="pt-BR" sz="3200" dirty="0"/>
          </a:p>
          <a:p>
            <a:r>
              <a:rPr lang="pt-BR" sz="3200" dirty="0"/>
              <a:t>Realizada entre os dias 11 e 13 de fevereiro de 2001</a:t>
            </a:r>
          </a:p>
          <a:p>
            <a:endParaRPr lang="pt-BR" sz="3200" dirty="0"/>
          </a:p>
          <a:p>
            <a:r>
              <a:rPr lang="pt-BR" sz="3200" dirty="0"/>
              <a:t>Estação de esqui nas montanhas de</a:t>
            </a:r>
            <a:br>
              <a:rPr lang="pt-BR" sz="3200" dirty="0"/>
            </a:br>
            <a:r>
              <a:rPr lang="pt-BR" sz="3200" dirty="0" err="1"/>
              <a:t>Utah</a:t>
            </a:r>
            <a:r>
              <a:rPr lang="pt-BR" sz="3200" dirty="0"/>
              <a:t>, Estados Unidos.</a:t>
            </a:r>
            <a:r>
              <a:rPr lang="pt-BR" sz="2600" dirty="0"/>
              <a:t/>
            </a:r>
            <a:br>
              <a:rPr lang="pt-BR" sz="2600" dirty="0"/>
            </a:br>
            <a:endParaRPr lang="pt-BR" sz="26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Manifesto Ágil (Princípios)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2648" y="1600200"/>
            <a:ext cx="8153400" cy="4800600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buFontTx/>
              <a:buChar char="•"/>
            </a:pPr>
            <a:r>
              <a:rPr lang="pt-BR" sz="2400" b="1" dirty="0"/>
              <a:t>Indivíduos e interações</a:t>
            </a:r>
            <a:r>
              <a:rPr lang="pt-BR" sz="2400" dirty="0"/>
              <a:t> =&gt; mais importantes que </a:t>
            </a:r>
            <a:r>
              <a:rPr lang="pt-BR" sz="2400" i="1" dirty="0"/>
              <a:t>processos e ferramentas.</a:t>
            </a:r>
          </a:p>
          <a:p>
            <a:pPr>
              <a:lnSpc>
                <a:spcPct val="110000"/>
              </a:lnSpc>
              <a:buFontTx/>
              <a:buChar char="•"/>
            </a:pPr>
            <a:r>
              <a:rPr lang="pt-BR" sz="2400" b="1" dirty="0"/>
              <a:t>Software funcionando</a:t>
            </a:r>
            <a:r>
              <a:rPr lang="pt-BR" sz="2400" dirty="0"/>
              <a:t> =&gt; mais importante do que documentação completa e detalhada.</a:t>
            </a:r>
          </a:p>
          <a:p>
            <a:pPr>
              <a:lnSpc>
                <a:spcPct val="110000"/>
              </a:lnSpc>
              <a:buFontTx/>
              <a:buChar char="•"/>
            </a:pPr>
            <a:r>
              <a:rPr lang="pt-BR" sz="2400" b="1" dirty="0"/>
              <a:t>Colaboração com o cliente</a:t>
            </a:r>
            <a:r>
              <a:rPr lang="pt-BR" sz="2400" dirty="0"/>
              <a:t> =&gt; mais importante do que negociação de contratos.</a:t>
            </a:r>
          </a:p>
          <a:p>
            <a:pPr>
              <a:lnSpc>
                <a:spcPct val="110000"/>
              </a:lnSpc>
              <a:buFontTx/>
              <a:buChar char="•"/>
            </a:pPr>
            <a:r>
              <a:rPr lang="pt-BR" sz="2400" b="1" dirty="0"/>
              <a:t>Adaptação a mudanças</a:t>
            </a:r>
            <a:r>
              <a:rPr lang="pt-BR" sz="2400" dirty="0"/>
              <a:t> =&gt; mais importante do que seguir o plano inicial.</a:t>
            </a:r>
          </a:p>
          <a:p>
            <a:pPr>
              <a:lnSpc>
                <a:spcPct val="110000"/>
              </a:lnSpc>
              <a:buFontTx/>
              <a:buChar char="•"/>
            </a:pPr>
            <a:endParaRPr lang="pt-BR" sz="1900" dirty="0"/>
          </a:p>
          <a:p>
            <a:pPr>
              <a:lnSpc>
                <a:spcPct val="110000"/>
              </a:lnSpc>
              <a:buFontTx/>
              <a:buChar char="•"/>
            </a:pPr>
            <a:r>
              <a:rPr lang="pt-BR" sz="1600" dirty="0"/>
              <a:t>Evento ocorrido em 2001</a:t>
            </a:r>
          </a:p>
          <a:p>
            <a:pPr algn="r">
              <a:buFont typeface="Wingdings" pitchFamily="2" charset="2"/>
              <a:buNone/>
            </a:pPr>
            <a:r>
              <a:rPr lang="pt-BR" sz="1600" dirty="0" err="1"/>
              <a:t>WebSite</a:t>
            </a:r>
            <a:r>
              <a:rPr lang="pt-BR" sz="1600" dirty="0"/>
              <a:t>: http://www.agilemanifesto.org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Metodologia</a:t>
            </a:r>
            <a:r>
              <a:rPr lang="en-US" dirty="0" smtClean="0"/>
              <a:t> </a:t>
            </a:r>
            <a:r>
              <a:rPr lang="en-US" dirty="0" err="1" smtClean="0"/>
              <a:t>Ágil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609600" y="6096000"/>
            <a:ext cx="8153400" cy="533400"/>
          </a:xfrm>
        </p:spPr>
        <p:txBody>
          <a:bodyPr>
            <a:normAutofit/>
          </a:bodyPr>
          <a:lstStyle/>
          <a:p>
            <a:r>
              <a:rPr lang="en-US" sz="1400" dirty="0" err="1" smtClean="0"/>
              <a:t>Fonte</a:t>
            </a:r>
            <a:r>
              <a:rPr lang="en-US" sz="1400" dirty="0" smtClean="0"/>
              <a:t>: Aula </a:t>
            </a:r>
            <a:r>
              <a:rPr lang="en-US" sz="1400" dirty="0" err="1" smtClean="0"/>
              <a:t>Auxiliadora</a:t>
            </a:r>
            <a:r>
              <a:rPr lang="en-US" sz="1400" dirty="0" smtClean="0"/>
              <a:t> </a:t>
            </a:r>
            <a:r>
              <a:rPr lang="en-US" sz="1400" dirty="0" err="1" smtClean="0"/>
              <a:t>Freire</a:t>
            </a:r>
            <a:endParaRPr lang="en-US" sz="1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524000"/>
            <a:ext cx="8839200" cy="45385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 </a:t>
            </a:r>
            <a:r>
              <a:rPr lang="en-US" dirty="0" err="1" smtClean="0"/>
              <a:t>que</a:t>
            </a:r>
            <a:r>
              <a:rPr lang="en-US" dirty="0" smtClean="0"/>
              <a:t> é </a:t>
            </a:r>
            <a:r>
              <a:rPr lang="en-US" dirty="0" err="1" smtClean="0"/>
              <a:t>agilidade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en-US" sz="3200" dirty="0" err="1" smtClean="0"/>
              <a:t>Equipe</a:t>
            </a:r>
            <a:r>
              <a:rPr lang="en-US" sz="3200" dirty="0" smtClean="0"/>
              <a:t> </a:t>
            </a:r>
            <a:r>
              <a:rPr lang="en-US" sz="3200" dirty="0" err="1" smtClean="0"/>
              <a:t>ágil</a:t>
            </a:r>
            <a:endParaRPr lang="en-US" sz="3200" dirty="0" smtClean="0"/>
          </a:p>
          <a:p>
            <a:pPr>
              <a:lnSpc>
                <a:spcPct val="200000"/>
              </a:lnSpc>
            </a:pPr>
            <a:r>
              <a:rPr lang="en-US" sz="3200" dirty="0" err="1" smtClean="0"/>
              <a:t>Modificações</a:t>
            </a:r>
            <a:endParaRPr lang="en-US" sz="3200" dirty="0" smtClean="0"/>
          </a:p>
          <a:p>
            <a:pPr>
              <a:lnSpc>
                <a:spcPct val="200000"/>
              </a:lnSpc>
            </a:pPr>
            <a:r>
              <a:rPr lang="en-US" sz="3200" dirty="0" err="1" smtClean="0"/>
              <a:t>Facilidade</a:t>
            </a:r>
            <a:r>
              <a:rPr lang="en-US" sz="3200" dirty="0" smtClean="0"/>
              <a:t> </a:t>
            </a:r>
            <a:r>
              <a:rPr lang="en-US" sz="3200" dirty="0" err="1" smtClean="0"/>
              <a:t>em</a:t>
            </a:r>
            <a:r>
              <a:rPr lang="en-US" sz="3200" dirty="0" smtClean="0"/>
              <a:t> </a:t>
            </a:r>
            <a:r>
              <a:rPr lang="en-US" sz="3200" dirty="0" err="1" smtClean="0"/>
              <a:t>alterar</a:t>
            </a:r>
            <a:endParaRPr lang="en-US" sz="32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Problemas</a:t>
            </a:r>
            <a:r>
              <a:rPr lang="en-US" dirty="0" smtClean="0"/>
              <a:t> com </a:t>
            </a:r>
            <a:r>
              <a:rPr lang="en-US" dirty="0" err="1" smtClean="0"/>
              <a:t>métodos</a:t>
            </a:r>
            <a:r>
              <a:rPr lang="en-US" dirty="0" smtClean="0"/>
              <a:t> </a:t>
            </a:r>
            <a:r>
              <a:rPr lang="en-US" dirty="0" err="1" smtClean="0"/>
              <a:t>ágeis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Difícil</a:t>
            </a:r>
            <a:r>
              <a:rPr lang="en-US" dirty="0" smtClean="0"/>
              <a:t> </a:t>
            </a:r>
            <a:r>
              <a:rPr lang="en-US" dirty="0" err="1" smtClean="0"/>
              <a:t>manter</a:t>
            </a:r>
            <a:r>
              <a:rPr lang="en-US" dirty="0" smtClean="0"/>
              <a:t> o </a:t>
            </a:r>
            <a:r>
              <a:rPr lang="en-US" dirty="0" err="1" smtClean="0"/>
              <a:t>interesse</a:t>
            </a:r>
            <a:r>
              <a:rPr lang="en-US" dirty="0" smtClean="0"/>
              <a:t> dos </a:t>
            </a:r>
            <a:r>
              <a:rPr lang="en-US" dirty="0" err="1" smtClean="0"/>
              <a:t>clientes</a:t>
            </a:r>
            <a:r>
              <a:rPr lang="en-US" dirty="0" smtClean="0"/>
              <a:t> no </a:t>
            </a:r>
            <a:r>
              <a:rPr lang="en-US" dirty="0" err="1" smtClean="0"/>
              <a:t>processo</a:t>
            </a:r>
            <a:endParaRPr lang="en-US" dirty="0" smtClean="0"/>
          </a:p>
          <a:p>
            <a:r>
              <a:rPr lang="en-US" dirty="0" smtClean="0"/>
              <a:t>As </a:t>
            </a:r>
            <a:r>
              <a:rPr lang="en-US" dirty="0" err="1" smtClean="0"/>
              <a:t>equipes</a:t>
            </a:r>
            <a:r>
              <a:rPr lang="en-US" dirty="0" smtClean="0"/>
              <a:t> </a:t>
            </a:r>
            <a:r>
              <a:rPr lang="en-US" dirty="0" err="1" smtClean="0"/>
              <a:t>podem</a:t>
            </a:r>
            <a:r>
              <a:rPr lang="en-US" dirty="0" smtClean="0"/>
              <a:t> ser </a:t>
            </a:r>
            <a:r>
              <a:rPr lang="en-US" dirty="0" err="1" smtClean="0"/>
              <a:t>inadequadas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o </a:t>
            </a:r>
            <a:r>
              <a:rPr lang="en-US" dirty="0" err="1" smtClean="0"/>
              <a:t>intenso</a:t>
            </a:r>
            <a:r>
              <a:rPr lang="en-US" dirty="0" smtClean="0"/>
              <a:t> </a:t>
            </a:r>
            <a:r>
              <a:rPr lang="en-US" dirty="0" err="1" smtClean="0"/>
              <a:t>envolvimento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caracteriza</a:t>
            </a:r>
            <a:r>
              <a:rPr lang="en-US" dirty="0" smtClean="0"/>
              <a:t> </a:t>
            </a:r>
            <a:r>
              <a:rPr lang="en-US" dirty="0" err="1" smtClean="0"/>
              <a:t>os</a:t>
            </a:r>
            <a:r>
              <a:rPr lang="en-US" dirty="0" smtClean="0"/>
              <a:t> </a:t>
            </a:r>
            <a:r>
              <a:rPr lang="en-US" dirty="0" err="1" smtClean="0"/>
              <a:t>métodos</a:t>
            </a:r>
            <a:r>
              <a:rPr lang="en-US" dirty="0" smtClean="0"/>
              <a:t> </a:t>
            </a:r>
            <a:r>
              <a:rPr lang="en-US" dirty="0" err="1" smtClean="0"/>
              <a:t>ágeis</a:t>
            </a:r>
            <a:endParaRPr lang="en-US" dirty="0" smtClean="0"/>
          </a:p>
          <a:p>
            <a:r>
              <a:rPr lang="en-US" dirty="0" smtClean="0"/>
              <a:t>A </a:t>
            </a:r>
            <a:r>
              <a:rPr lang="en-US" dirty="0" err="1" smtClean="0"/>
              <a:t>priorização</a:t>
            </a:r>
            <a:r>
              <a:rPr lang="en-US" dirty="0" smtClean="0"/>
              <a:t> de </a:t>
            </a:r>
            <a:r>
              <a:rPr lang="en-US" dirty="0" err="1" smtClean="0"/>
              <a:t>mudanças</a:t>
            </a:r>
            <a:r>
              <a:rPr lang="en-US" dirty="0" smtClean="0"/>
              <a:t> </a:t>
            </a:r>
            <a:r>
              <a:rPr lang="en-US" dirty="0" err="1" smtClean="0"/>
              <a:t>pode</a:t>
            </a:r>
            <a:r>
              <a:rPr lang="en-US" dirty="0" smtClean="0"/>
              <a:t> ser </a:t>
            </a:r>
            <a:r>
              <a:rPr lang="en-US" dirty="0" err="1" smtClean="0"/>
              <a:t>difícil</a:t>
            </a:r>
            <a:r>
              <a:rPr lang="en-US" dirty="0" smtClean="0"/>
              <a:t> </a:t>
            </a:r>
            <a:r>
              <a:rPr lang="en-US" dirty="0" err="1" smtClean="0"/>
              <a:t>onde</a:t>
            </a:r>
            <a:r>
              <a:rPr lang="en-US" dirty="0" smtClean="0"/>
              <a:t> </a:t>
            </a:r>
            <a:r>
              <a:rPr lang="en-US" dirty="0" err="1" smtClean="0"/>
              <a:t>existem</a:t>
            </a:r>
            <a:r>
              <a:rPr lang="en-US" dirty="0" smtClean="0"/>
              <a:t> </a:t>
            </a:r>
            <a:r>
              <a:rPr lang="en-US" dirty="0" err="1" smtClean="0"/>
              <a:t>múltiplos</a:t>
            </a:r>
            <a:r>
              <a:rPr lang="en-US" dirty="0" smtClean="0"/>
              <a:t> stakeholders</a:t>
            </a:r>
          </a:p>
          <a:p>
            <a:r>
              <a:rPr lang="en-US" dirty="0" smtClean="0"/>
              <a:t>A </a:t>
            </a:r>
            <a:r>
              <a:rPr lang="en-US" dirty="0" err="1" smtClean="0"/>
              <a:t>manutencão</a:t>
            </a:r>
            <a:r>
              <a:rPr lang="en-US" dirty="0" smtClean="0"/>
              <a:t> </a:t>
            </a:r>
            <a:r>
              <a:rPr lang="en-US" dirty="0" err="1" smtClean="0"/>
              <a:t>da</a:t>
            </a:r>
            <a:r>
              <a:rPr lang="en-US" dirty="0" smtClean="0"/>
              <a:t> </a:t>
            </a:r>
            <a:r>
              <a:rPr lang="en-US" dirty="0" err="1" smtClean="0"/>
              <a:t>simplicidade</a:t>
            </a:r>
            <a:r>
              <a:rPr lang="en-US" dirty="0" smtClean="0"/>
              <a:t> </a:t>
            </a:r>
            <a:r>
              <a:rPr lang="en-US" dirty="0" err="1" smtClean="0"/>
              <a:t>requer</a:t>
            </a:r>
            <a:r>
              <a:rPr lang="en-US" dirty="0" smtClean="0"/>
              <a:t> </a:t>
            </a:r>
            <a:r>
              <a:rPr lang="en-US" dirty="0" err="1" smtClean="0"/>
              <a:t>trabalho</a:t>
            </a:r>
            <a:r>
              <a:rPr lang="en-US" dirty="0" smtClean="0"/>
              <a:t> extra</a:t>
            </a:r>
          </a:p>
          <a:p>
            <a:r>
              <a:rPr lang="en-US" dirty="0" err="1" smtClean="0"/>
              <a:t>Problemas</a:t>
            </a:r>
            <a:r>
              <a:rPr lang="en-US" dirty="0" smtClean="0"/>
              <a:t> </a:t>
            </a:r>
            <a:r>
              <a:rPr lang="en-US" dirty="0" err="1" smtClean="0"/>
              <a:t>nos</a:t>
            </a:r>
            <a:r>
              <a:rPr lang="en-US" dirty="0" smtClean="0"/>
              <a:t> </a:t>
            </a:r>
            <a:r>
              <a:rPr lang="en-US" dirty="0" err="1" smtClean="0"/>
              <a:t>contratos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/>
              <a:t>Metodologias ágeis</a:t>
            </a:r>
            <a:br>
              <a:rPr lang="pt-BR"/>
            </a:br>
            <a:r>
              <a:rPr lang="pt-BR" sz="1600"/>
              <a:t>(agile software development ecosystems - ASDEs)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2648" y="1600200"/>
            <a:ext cx="8153400" cy="48768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pt-BR" sz="2800" b="1" dirty="0"/>
              <a:t>XP (</a:t>
            </a:r>
            <a:r>
              <a:rPr lang="pt-BR" sz="2800" b="1" dirty="0" err="1"/>
              <a:t>eXtreme</a:t>
            </a:r>
            <a:r>
              <a:rPr lang="pt-BR" sz="2800" b="1" dirty="0"/>
              <a:t> Programming)</a:t>
            </a:r>
          </a:p>
          <a:p>
            <a:pPr>
              <a:lnSpc>
                <a:spcPct val="80000"/>
              </a:lnSpc>
            </a:pPr>
            <a:r>
              <a:rPr lang="pt-BR" sz="2400" dirty="0"/>
              <a:t>DSDM ( </a:t>
            </a:r>
            <a:r>
              <a:rPr lang="pt-BR" sz="2400" dirty="0" err="1"/>
              <a:t>Dynamic</a:t>
            </a:r>
            <a:r>
              <a:rPr lang="pt-BR" sz="2400" dirty="0"/>
              <a:t> Systems </a:t>
            </a:r>
            <a:r>
              <a:rPr lang="pt-BR" sz="2400" dirty="0" err="1"/>
              <a:t>Development</a:t>
            </a:r>
            <a:r>
              <a:rPr lang="pt-BR" sz="2400" dirty="0"/>
              <a:t> </a:t>
            </a:r>
            <a:r>
              <a:rPr lang="pt-BR" sz="2400" dirty="0" err="1"/>
              <a:t>Method</a:t>
            </a:r>
            <a:r>
              <a:rPr lang="pt-BR" sz="2400" dirty="0"/>
              <a:t>)</a:t>
            </a:r>
          </a:p>
          <a:p>
            <a:pPr>
              <a:lnSpc>
                <a:spcPct val="80000"/>
              </a:lnSpc>
            </a:pPr>
            <a:r>
              <a:rPr lang="pt-BR" sz="2400" dirty="0"/>
              <a:t>Família </a:t>
            </a:r>
            <a:r>
              <a:rPr lang="pt-BR" sz="2400" dirty="0" err="1"/>
              <a:t>Crystal</a:t>
            </a:r>
            <a:endParaRPr lang="pt-BR" sz="2400" dirty="0"/>
          </a:p>
          <a:p>
            <a:pPr>
              <a:lnSpc>
                <a:spcPct val="80000"/>
              </a:lnSpc>
            </a:pPr>
            <a:r>
              <a:rPr lang="en-US" sz="2400" dirty="0"/>
              <a:t>ASD (Adaptive Software Development)</a:t>
            </a:r>
          </a:p>
          <a:p>
            <a:pPr>
              <a:lnSpc>
                <a:spcPct val="80000"/>
              </a:lnSpc>
            </a:pPr>
            <a:r>
              <a:rPr lang="en-US" sz="2800" b="1" dirty="0"/>
              <a:t>SCRUM</a:t>
            </a:r>
          </a:p>
          <a:p>
            <a:pPr>
              <a:lnSpc>
                <a:spcPct val="80000"/>
              </a:lnSpc>
            </a:pPr>
            <a:r>
              <a:rPr lang="pt-BR" sz="2400" dirty="0"/>
              <a:t>FDD (</a:t>
            </a:r>
            <a:r>
              <a:rPr lang="en-US" sz="2400" dirty="0"/>
              <a:t>Feature-driven development</a:t>
            </a:r>
            <a:r>
              <a:rPr lang="pt-BR" sz="2400" dirty="0"/>
              <a:t>)</a:t>
            </a:r>
          </a:p>
          <a:p>
            <a:pPr>
              <a:lnSpc>
                <a:spcPct val="80000"/>
              </a:lnSpc>
            </a:pPr>
            <a:r>
              <a:rPr lang="pt-BR" sz="2400" dirty="0"/>
              <a:t>LD ( </a:t>
            </a:r>
            <a:r>
              <a:rPr lang="pt-BR" sz="2400" dirty="0" err="1"/>
              <a:t>Lean</a:t>
            </a:r>
            <a:r>
              <a:rPr lang="pt-BR" sz="2400" dirty="0"/>
              <a:t> </a:t>
            </a:r>
            <a:r>
              <a:rPr lang="pt-BR" sz="2400" dirty="0" err="1"/>
              <a:t>Development</a:t>
            </a:r>
            <a:r>
              <a:rPr lang="pt-BR" sz="2400" dirty="0"/>
              <a:t> )</a:t>
            </a:r>
          </a:p>
          <a:p>
            <a:pPr>
              <a:lnSpc>
                <a:spcPct val="80000"/>
              </a:lnSpc>
            </a:pPr>
            <a:r>
              <a:rPr lang="pt-BR" sz="2400" dirty="0"/>
              <a:t>Open Source</a:t>
            </a:r>
          </a:p>
          <a:p>
            <a:pPr>
              <a:lnSpc>
                <a:spcPct val="80000"/>
              </a:lnSpc>
            </a:pPr>
            <a:endParaRPr lang="pt-BR" sz="24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pt-BR" sz="2400" dirty="0" err="1"/>
              <a:t>Obs</a:t>
            </a:r>
            <a:r>
              <a:rPr lang="pt-BR" sz="2400" dirty="0"/>
              <a:t>: Todos os seus autores com exceção do autor de LD e </a:t>
            </a:r>
            <a:r>
              <a:rPr lang="pt-BR" sz="2400" dirty="0" err="1"/>
              <a:t>OpenSource</a:t>
            </a:r>
            <a:r>
              <a:rPr lang="pt-BR" sz="2400" dirty="0"/>
              <a:t> participaram do Manifesto Ágil e portanto possuem princípios em comum.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8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pt-BR"/>
              <a:t>XP </a:t>
            </a:r>
            <a:r>
              <a:rPr lang="pt-BR" sz="3600"/>
              <a:t>(eXtreme Programming)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XP (eXtreme Programming)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000" dirty="0" err="1"/>
              <a:t>Projeto</a:t>
            </a:r>
            <a:r>
              <a:rPr lang="en-US" sz="2000" dirty="0"/>
              <a:t> C3 (Chrysler) - Kent Beck, Ward Cunningham and Ron Jeffries (199</a:t>
            </a:r>
            <a:r>
              <a:rPr lang="pt-BR" sz="2000" dirty="0"/>
              <a:t>6</a:t>
            </a:r>
            <a:r>
              <a:rPr lang="en-US" sz="2000" dirty="0"/>
              <a:t>)</a:t>
            </a:r>
            <a:endParaRPr lang="pt-BR" sz="2000" dirty="0"/>
          </a:p>
          <a:p>
            <a:pPr lvl="1">
              <a:lnSpc>
                <a:spcPct val="80000"/>
              </a:lnSpc>
            </a:pPr>
            <a:r>
              <a:rPr lang="pt-BR" sz="2000" dirty="0"/>
              <a:t>http://www.xprogramming.org</a:t>
            </a:r>
            <a:endParaRPr lang="en-US" sz="2000" dirty="0"/>
          </a:p>
          <a:p>
            <a:pPr>
              <a:lnSpc>
                <a:spcPct val="80000"/>
              </a:lnSpc>
            </a:pPr>
            <a:r>
              <a:rPr lang="en-US" sz="2000" dirty="0" err="1"/>
              <a:t>Valores</a:t>
            </a:r>
            <a:r>
              <a:rPr lang="en-US" sz="2000" dirty="0"/>
              <a:t>:</a:t>
            </a:r>
          </a:p>
          <a:p>
            <a:pPr lvl="1">
              <a:lnSpc>
                <a:spcPct val="80000"/>
              </a:lnSpc>
            </a:pPr>
            <a:r>
              <a:rPr lang="en-US" sz="2000" dirty="0" err="1"/>
              <a:t>Comunicação</a:t>
            </a:r>
            <a:endParaRPr lang="pt-BR" sz="2000" dirty="0"/>
          </a:p>
          <a:p>
            <a:pPr lvl="1">
              <a:lnSpc>
                <a:spcPct val="80000"/>
              </a:lnSpc>
            </a:pPr>
            <a:r>
              <a:rPr lang="pt-BR" sz="2000" dirty="0"/>
              <a:t>S</a:t>
            </a:r>
            <a:r>
              <a:rPr lang="en-US" sz="2000" dirty="0" err="1"/>
              <a:t>implicidade</a:t>
            </a:r>
            <a:endParaRPr lang="pt-BR" sz="2000" dirty="0"/>
          </a:p>
          <a:p>
            <a:pPr lvl="1">
              <a:lnSpc>
                <a:spcPct val="80000"/>
              </a:lnSpc>
            </a:pPr>
            <a:r>
              <a:rPr lang="pt-BR" sz="2000" dirty="0"/>
              <a:t>F</a:t>
            </a:r>
            <a:r>
              <a:rPr lang="en-US" sz="2000" dirty="0" err="1"/>
              <a:t>eedback</a:t>
            </a:r>
            <a:endParaRPr lang="pt-BR" sz="2000" dirty="0"/>
          </a:p>
          <a:p>
            <a:pPr lvl="1">
              <a:lnSpc>
                <a:spcPct val="80000"/>
              </a:lnSpc>
            </a:pPr>
            <a:r>
              <a:rPr lang="pt-BR" sz="2000" dirty="0"/>
              <a:t>C</a:t>
            </a:r>
            <a:r>
              <a:rPr lang="en-US" sz="2000" dirty="0" err="1"/>
              <a:t>oragem</a:t>
            </a:r>
            <a:endParaRPr lang="en-US" sz="2000" dirty="0"/>
          </a:p>
          <a:p>
            <a:pPr>
              <a:lnSpc>
                <a:spcPct val="80000"/>
              </a:lnSpc>
            </a:pPr>
            <a:r>
              <a:rPr lang="en-US" sz="2000" dirty="0"/>
              <a:t>12 </a:t>
            </a:r>
            <a:r>
              <a:rPr lang="en-US" sz="2000" dirty="0" err="1"/>
              <a:t>Práticas</a:t>
            </a:r>
            <a:r>
              <a:rPr lang="en-US" sz="2000" dirty="0"/>
              <a:t>:</a:t>
            </a:r>
          </a:p>
          <a:p>
            <a:pPr lvl="1">
              <a:lnSpc>
                <a:spcPct val="80000"/>
              </a:lnSpc>
            </a:pPr>
            <a:r>
              <a:rPr lang="en-US" sz="2000" dirty="0"/>
              <a:t>Pair </a:t>
            </a:r>
            <a:r>
              <a:rPr lang="en-US" sz="2000" dirty="0" err="1"/>
              <a:t>Programnig</a:t>
            </a:r>
            <a:r>
              <a:rPr lang="en-US" sz="2000" dirty="0"/>
              <a:t>, Refactoring, Simple Design, Test-driven development</a:t>
            </a:r>
          </a:p>
          <a:p>
            <a:pPr lvl="1">
              <a:lnSpc>
                <a:spcPct val="80000"/>
              </a:lnSpc>
            </a:pPr>
            <a:r>
              <a:rPr lang="en-US" sz="2000" dirty="0"/>
              <a:t>Collective Ownership, Coding Standard, Continuous Integration, Sustainable Pace</a:t>
            </a:r>
          </a:p>
          <a:p>
            <a:pPr lvl="1">
              <a:lnSpc>
                <a:spcPct val="80000"/>
              </a:lnSpc>
            </a:pPr>
            <a:r>
              <a:rPr lang="en-US" sz="2000" dirty="0"/>
              <a:t>Customer tests, Whole Team, Planning Game, Small Releases</a:t>
            </a:r>
            <a:r>
              <a:rPr lang="pt-BR" sz="2000" dirty="0"/>
              <a:t>, </a:t>
            </a:r>
            <a:r>
              <a:rPr lang="pt-BR" sz="2000" dirty="0" err="1"/>
              <a:t>Metaphor</a:t>
            </a:r>
            <a:endParaRPr lang="en-US" sz="2000" dirty="0"/>
          </a:p>
          <a:p>
            <a:pPr>
              <a:lnSpc>
                <a:spcPct val="80000"/>
              </a:lnSpc>
            </a:pPr>
            <a:endParaRPr lang="pt-BR" sz="19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Fonte</a:t>
            </a:r>
            <a:r>
              <a:rPr lang="en-US" dirty="0" smtClean="0"/>
              <a:t>:</a:t>
            </a:r>
          </a:p>
          <a:p>
            <a:r>
              <a:rPr lang="en-US" dirty="0" smtClean="0"/>
              <a:t>Pressman, 2004</a:t>
            </a:r>
          </a:p>
          <a:p>
            <a:r>
              <a:rPr lang="en-US" dirty="0" err="1" smtClean="0"/>
              <a:t>Aulas</a:t>
            </a:r>
            <a:r>
              <a:rPr lang="en-US" dirty="0" smtClean="0"/>
              <a:t> Prof. </a:t>
            </a:r>
            <a:r>
              <a:rPr lang="en-US" dirty="0" err="1" smtClean="0"/>
              <a:t>Auxiliadora</a:t>
            </a:r>
            <a:r>
              <a:rPr lang="en-US" dirty="0" smtClean="0"/>
              <a:t> </a:t>
            </a:r>
            <a:r>
              <a:rPr lang="en-US" dirty="0" err="1" smtClean="0"/>
              <a:t>Freire</a:t>
            </a:r>
            <a:r>
              <a:rPr lang="en-US" dirty="0" smtClean="0"/>
              <a:t> e </a:t>
            </a:r>
            <a:r>
              <a:rPr lang="pt-BR" dirty="0" smtClean="0"/>
              <a:t>Sabrina </a:t>
            </a:r>
            <a:r>
              <a:rPr lang="pt-BR" dirty="0" err="1" smtClean="0"/>
              <a:t>Schürhaus</a:t>
            </a:r>
            <a:endParaRPr lang="pt-BR" dirty="0" smtClean="0"/>
          </a:p>
          <a:p>
            <a:r>
              <a:rPr lang="en-US" dirty="0" err="1" smtClean="0"/>
              <a:t>Alexandre</a:t>
            </a:r>
            <a:r>
              <a:rPr lang="en-US" dirty="0" smtClean="0"/>
              <a:t> </a:t>
            </a:r>
            <a:r>
              <a:rPr lang="en-US" dirty="0" err="1" smtClean="0"/>
              <a:t>Amorin</a:t>
            </a:r>
            <a:endParaRPr lang="pt-BR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XP (eXtreme Programming)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2000" dirty="0" smtClean="0"/>
              <a:t>12 </a:t>
            </a:r>
            <a:r>
              <a:rPr lang="en-US" sz="2000" dirty="0" err="1"/>
              <a:t>Práticas</a:t>
            </a:r>
            <a:r>
              <a:rPr lang="en-US" sz="2000" dirty="0"/>
              <a:t>:</a:t>
            </a:r>
          </a:p>
          <a:p>
            <a:pPr marL="822960" lvl="1" indent="-457200">
              <a:lnSpc>
                <a:spcPct val="80000"/>
              </a:lnSpc>
              <a:buFont typeface="+mj-lt"/>
              <a:buAutoNum type="arabicPeriod"/>
            </a:pPr>
            <a:r>
              <a:rPr lang="pt-BR" sz="2000" dirty="0" smtClean="0"/>
              <a:t>Processo de Planejamento (“</a:t>
            </a:r>
            <a:r>
              <a:rPr lang="pt-BR" sz="2000" dirty="0" err="1" smtClean="0"/>
              <a:t>Planning</a:t>
            </a:r>
            <a:r>
              <a:rPr lang="pt-BR" sz="2000" dirty="0" smtClean="0"/>
              <a:t> Game”)</a:t>
            </a:r>
          </a:p>
          <a:p>
            <a:pPr marL="822960" lvl="1" indent="-457200">
              <a:lnSpc>
                <a:spcPct val="80000"/>
              </a:lnSpc>
              <a:buFont typeface="+mj-lt"/>
              <a:buAutoNum type="arabicPeriod"/>
            </a:pPr>
            <a:r>
              <a:rPr lang="pt-BR" sz="2000" dirty="0" smtClean="0"/>
              <a:t>Releases Curtos</a:t>
            </a:r>
          </a:p>
          <a:p>
            <a:pPr marL="822960" lvl="1" indent="-457200">
              <a:lnSpc>
                <a:spcPct val="80000"/>
              </a:lnSpc>
              <a:buFont typeface="+mj-lt"/>
              <a:buAutoNum type="arabicPeriod"/>
            </a:pPr>
            <a:r>
              <a:rPr lang="pt-BR" sz="2000" dirty="0" smtClean="0"/>
              <a:t>Metáfora</a:t>
            </a:r>
          </a:p>
          <a:p>
            <a:pPr marL="822960" lvl="1" indent="-457200">
              <a:lnSpc>
                <a:spcPct val="80000"/>
              </a:lnSpc>
              <a:buFont typeface="+mj-lt"/>
              <a:buAutoNum type="arabicPeriod"/>
            </a:pPr>
            <a:r>
              <a:rPr lang="pt-BR" sz="2000" dirty="0" smtClean="0"/>
              <a:t>Projeto(Design) Simples</a:t>
            </a:r>
          </a:p>
          <a:p>
            <a:pPr marL="822960" lvl="1" indent="-457200">
              <a:lnSpc>
                <a:spcPct val="80000"/>
              </a:lnSpc>
              <a:buFont typeface="+mj-lt"/>
              <a:buAutoNum type="arabicPeriod"/>
            </a:pPr>
            <a:r>
              <a:rPr lang="pt-BR" sz="2000" dirty="0" smtClean="0"/>
              <a:t>Testes</a:t>
            </a:r>
          </a:p>
          <a:p>
            <a:pPr marL="822960" lvl="1" indent="-457200">
              <a:lnSpc>
                <a:spcPct val="80000"/>
              </a:lnSpc>
              <a:buFont typeface="+mj-lt"/>
              <a:buAutoNum type="arabicPeriod"/>
            </a:pPr>
            <a:r>
              <a:rPr lang="pt-BR" sz="2000" dirty="0" err="1" smtClean="0"/>
              <a:t>Refactoring</a:t>
            </a:r>
            <a:endParaRPr lang="pt-BR" sz="2000" dirty="0" smtClean="0"/>
          </a:p>
          <a:p>
            <a:pPr marL="822960" lvl="1" indent="-457200">
              <a:lnSpc>
                <a:spcPct val="80000"/>
              </a:lnSpc>
              <a:buFont typeface="+mj-lt"/>
              <a:buAutoNum type="arabicPeriod"/>
            </a:pPr>
            <a:r>
              <a:rPr lang="pt-BR" sz="2000" dirty="0" smtClean="0"/>
              <a:t>Programação em Pares</a:t>
            </a:r>
          </a:p>
          <a:p>
            <a:pPr marL="822960" lvl="1" indent="-457200">
              <a:lnSpc>
                <a:spcPct val="80000"/>
              </a:lnSpc>
              <a:buFont typeface="+mj-lt"/>
              <a:buAutoNum type="arabicPeriod"/>
            </a:pPr>
            <a:r>
              <a:rPr lang="pt-BR" sz="2000" dirty="0" smtClean="0"/>
              <a:t>Propriedade Coletiva do Código</a:t>
            </a:r>
          </a:p>
          <a:p>
            <a:pPr marL="822960" lvl="1" indent="-457200">
              <a:lnSpc>
                <a:spcPct val="80000"/>
              </a:lnSpc>
              <a:buFont typeface="+mj-lt"/>
              <a:buAutoNum type="arabicPeriod"/>
            </a:pPr>
            <a:r>
              <a:rPr lang="pt-BR" sz="2000" dirty="0" smtClean="0"/>
              <a:t>Integração Contínua</a:t>
            </a:r>
          </a:p>
          <a:p>
            <a:pPr marL="822960" lvl="1" indent="-457200">
              <a:lnSpc>
                <a:spcPct val="80000"/>
              </a:lnSpc>
              <a:buFont typeface="+mj-lt"/>
              <a:buAutoNum type="arabicPeriod"/>
            </a:pPr>
            <a:r>
              <a:rPr lang="pt-BR" sz="2000" dirty="0" smtClean="0"/>
              <a:t>Semana de 40 Horas</a:t>
            </a:r>
          </a:p>
          <a:p>
            <a:pPr marL="822960" lvl="1" indent="-457200">
              <a:lnSpc>
                <a:spcPct val="80000"/>
              </a:lnSpc>
              <a:buFont typeface="+mj-lt"/>
              <a:buAutoNum type="arabicPeriod"/>
            </a:pPr>
            <a:r>
              <a:rPr lang="pt-BR" sz="2000" dirty="0" err="1" smtClean="0"/>
              <a:t>On-Site</a:t>
            </a:r>
            <a:r>
              <a:rPr lang="pt-BR" sz="2000" dirty="0" smtClean="0"/>
              <a:t> </a:t>
            </a:r>
            <a:r>
              <a:rPr lang="pt-BR" sz="2000" dirty="0" err="1" smtClean="0"/>
              <a:t>Customer</a:t>
            </a:r>
            <a:r>
              <a:rPr lang="pt-BR" sz="2000" dirty="0" smtClean="0"/>
              <a:t> (Cliente sempre presente)</a:t>
            </a:r>
          </a:p>
          <a:p>
            <a:pPr marL="822960" lvl="1" indent="-457200">
              <a:lnSpc>
                <a:spcPct val="80000"/>
              </a:lnSpc>
              <a:buFont typeface="+mj-lt"/>
              <a:buAutoNum type="arabicPeriod"/>
            </a:pPr>
            <a:r>
              <a:rPr lang="pt-BR" sz="2000" dirty="0" smtClean="0"/>
              <a:t>Padrões de Codificação</a:t>
            </a:r>
            <a:endParaRPr lang="pt-BR" sz="19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762000" y="6553200"/>
            <a:ext cx="8153400" cy="304800"/>
          </a:xfrm>
        </p:spPr>
        <p:txBody>
          <a:bodyPr>
            <a:normAutofit fontScale="55000" lnSpcReduction="20000"/>
          </a:bodyPr>
          <a:lstStyle/>
          <a:p>
            <a:r>
              <a:rPr lang="en-US" dirty="0" err="1" smtClean="0"/>
              <a:t>Fonte</a:t>
            </a:r>
            <a:r>
              <a:rPr lang="en-US" dirty="0" smtClean="0"/>
              <a:t>: </a:t>
            </a:r>
            <a:r>
              <a:rPr lang="pt-BR" dirty="0" smtClean="0"/>
              <a:t>Google </a:t>
            </a:r>
            <a:r>
              <a:rPr lang="pt-BR" dirty="0" err="1" smtClean="0"/>
              <a:t>Images</a:t>
            </a:r>
            <a:endParaRPr lang="pt-BR" dirty="0"/>
          </a:p>
        </p:txBody>
      </p:sp>
      <p:pic>
        <p:nvPicPr>
          <p:cNvPr id="71682" name="Picture 2" descr="http://samuelhuarachi.files.wordpress.com/2012/07/extreme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0"/>
            <a:ext cx="6553200" cy="65016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Papéis</a:t>
            </a:r>
            <a:r>
              <a:rPr lang="en-US" dirty="0" smtClean="0"/>
              <a:t> no XP</a:t>
            </a:r>
            <a:endParaRPr lang="pt-BR" dirty="0"/>
          </a:p>
        </p:txBody>
      </p:sp>
      <p:graphicFrame>
        <p:nvGraphicFramePr>
          <p:cNvPr id="6" name="Espaço Reservado para Conteúdo 5"/>
          <p:cNvGraphicFramePr>
            <a:graphicFrameLocks noGrp="1"/>
          </p:cNvGraphicFramePr>
          <p:nvPr>
            <p:ph sz="quarter" idx="1"/>
          </p:nvPr>
        </p:nvGraphicFramePr>
        <p:xfrm>
          <a:off x="612775" y="1600200"/>
          <a:ext cx="8153400" cy="449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4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pt-BR" sz="4600"/>
              <a:t>SCRUM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Rugby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074" name="AutoShape 2" descr="data:image/jpeg;base64,/9j/4AAQSkZJRgABAQAAAQABAAD/2wCEAAkGBhQSERUUExQVFRQVGBcXGBcYGBwYFxgYGhgXGBoaGBcYGyYeFxkkGhgVIC8gIycpLCwsFx4xNTAqNSYrLCkBCQoKDgwOGg8PGjAkHyQsLCwsLSwsLCwsLCwsKSwsLCwsLCksLCwsKSwpLCwsLCwsLCwsLCwsLCwsLCwsLCwsLP/AABEIALcBEwMBIgACEQEDEQH/xAAcAAABBQEBAQAAAAAAAAAAAAAGAAIDBAUBBwj/xABEEAACAQIEAwUFBQcCBQMFAAABAhEAAwQSITEFQVEGEyJhcQcygZGhFEKx0fAjM1JiksHhcvEWJIKT0hdT4kNEY4Oy/8QAGgEAAwEBAQEAAAAAAAAAAAAAAAECAwQFBv/EADERAAICAQMCBAIKAwEAAAAAAAABAhEDEiExBEETUWGRBSIUQnGBobHB0eHwFTIzI//aAAwDAQACEQMRAD8A89wmCETGlTjCKw0GnWtUoAscoquLeRRrprWVjM88PUVOthOldv3wEneq1i/mGvxpgWmw9uBFV3w6gExoKkLACTyrpuhlJGtAGRiLysQAIFPuW4Ncu2QYy7zT76wasRVyQ3rUar4jU90aT0qFdyaYEDrJqS04U6/Kmu3IVLhbfiE0APW2S0kb8quhBTbi604tUgMyU1CNyae7aVSB1oAt39BI1qubtWbaaUy/hdJFADNxIp9u3Mzyq1hVAUV29YnbQ0rGRizpO4qe7hhl2qWwuURUhalYFRcLDDpVtiFBNVrd5iTNPZpoYHPtAdTFZht1PlykjkagDxtTQjgsVOmDE0z7TUymdjTAa1oDlUBtTVl10piKI11oAjs2tCagxGpmtBGGsVDfQDWgCjkp+UmpxBqVLAGtFgUjapVaNdosAh4nbgAzVQ3c4iIH41exAzSJ6VGbcaVCGVnsgrEVGV8MbVO3lSRNKYzOyljrtV+2VCxXGtVE6UWIhGHUGZqri310q2tqSarY21FUgIM2mtVAYNPLkimKNRVCHqlSYfRxTnNNsjxUAXLzVwCmuKcoqQJBbmonwoBqZWp5E0DIQKljSlfwr2zDoyHoylT8iKeiUgGoIp4p4t0slIDgakGrhFIJQM7XDXYpsSfOgRFcTnVJqKrViwilXs3b1wGHKuERNtF5u3XasPimHtK02ixRpjN7wgwQYoUuw2jOA0rsmurzrkVZImYxT1uGDTJp4GlIDtsaGm3FMU1aTOdqAEfOrMyulVGNS9/C6UARNcpVWeSaVOgDG2IkmrAtZqnwlkPIPKry4YAVkVRlrhBVVxBNR8TvNnMGK5ZmNadAOIpuSpIrkVIyJV1NUuLL4Zq+NzVPip8BqlyJmJypi7ins1K371akj1BNPs+8K6K5a94UAWL+lOz1JfSo3aImpA53+sbVvcAvQGywpY/vdmVVykhG+6SWEkawANiZxhaVhNbnBLDBS2QmyDBYjwAtlEE7Sco030qJ3pdFwq9zT4ji7ikK11r6Pltulxi4ysQFK5icjLIIYQR6EgjaCNDv/et+9e2BAViywSNNIykxJyhtfnpUHEuymJw2t20cuvjXxp8WX3f+qDWeK9O5eXTq2Muuha7TlNamYwrTVWpppKKQEJt03LBnpVwLSUWhJuvkUCdBLN0CjmfoN6a3A5ajKdTJJJkzoTOvnyrKx2HZYaDkYtlPImQDHmIFVMVxN2YkeEbADoBG/WucMxa22Pe2xcRonUq480YbH1BFOMKYN2jqmuVzvFZjlBCyYBMkDlJ5mukVRIzLUiCm2xU6bUgIedIipAutdKUAQMKSiakao3t0ARugmlTgtKgA5w0jPFXcMDzpvDcG8t4G/pP5VqLgLke439JrKjRAXxNP2hrlgaVq8S4BfLz3NyOuU12x2WxRGli4R/pq2nRPczYpprZXslizth7n0/OpV7CY5tsM/wA1H4tU0x2Do3NUOLe5Ra/YLHAmcOw5+8n/AJVXxfs5x9xYWxP/AFoPxarSYmAVpda6ghqM8P7JeIwCbA163bf/AJU4+x/iOYfsrY1jW8m8etaUSCJrlgeMUcN7H+ISARZHreWnWPY5js0lsMI//N8eS0UAK4qoXsZqPbnsnxUwbmFHP99/8ajHsrxMhe+wknQftue22WTSphZq+zbsHYuWRfxCC4zE5EacgUGAxUe8SQd5ERprXoPaHs+mKw/2ee7QFCMqiFykbLttPzrH4NjrdpEtI0NaVbbIxAcZBlzQYkGJBHWiHC4pmdgQuTkQdZBMyPl8uc01RKkmB9j2XFbyFnTu0dWgAzcAk6yfDEAc9z5UaYjDTqDBjQj8PTyqfFX9Ph9dax8RxUqq5oLTrGkD06UopRVId72APtF7LLay37SBV924q6KGPuuBsAdQY0mOtAor17iHHLWJXura/aWcEFF90AgSXce7G/kQKBr/AGQRLjo+Mw9sqSIckHynQaxFLS5P5RRyRYN5qeK17nZ60P8A73DnfYmq68Kt7farM+QPy9afhT8itSKitWJjXD3yGOVRpO/61ozxnZy3YcW7+Ms23KqwBDHc7NGxjXnFC/angf2dwc6OLgzIyHMrKeatADAHQ7EVkmroutjIuxy1FcuLCz1rj1C9bED7Rq4r6Vnoa0eHQ0hjHTnRVgQzVm2ulPuYVZ94fKnrZUfe+lN45C1IYqU9k51LoNidfKmvljcz0ip0SC0VWWu3FruSusvrRoYWiuK7ThbpUaGFoO8O9wzN67/UatZHj99d/rNMwmCYxpHxH51efAtB0+o/OlryepajEGeIY+6Gy99djzdvzqO3xS9H767/ANxvzqbG8Lus5ITTrmX867b4Fd0GUa7eIfnT1ZK7k0iD7fd/927/ANxvzrhxlz/3bv8A3G/OtA9mLwAJCa/zrypv/D1zrb/rFTeT1HSMtr7kmXc/9bfnVLiGJdUkO39R/OiBezryfFa/rFV+I9mGKkd7YnzuafhTTn6ipAqmOuHd2+dRtjHkeI/Ot612QOxxGGH/AOz/ABUT9kYM/asL/X/itPmFsZZvseZp9hyQfhRCnY23GuPwg8sxNVbXZ1ReS0mIt3O8IGZAWj4DU/CqhqsTozrrxVrg+M7u9acEAq6tMTEEHbnRTxD2d20MPjrIYRoEYnXrB8EedVF7G4ODm4pZRl+73bTP9VY233Kqgrw/a58SAj2bT3mZERwMhUsyrJIkwJnQjSaN7NvI7Zti245HbXyPWvLeEJbs30ZcQrojKwuqpytGpULuDIIo+4f24wt5wiX17w6G3qHzHXwiNRqdRUY2977FTS2aRq8d4h9nsm5BaNMvWfODHr6V5nxvt1jnuZMFZKqrFS4XOXaIO4gKNRtyn09N4twcYiyyGV2ILA6HkRPyMV5F2rxBwitZtupN1gXK6FcoXw8mQyJOYazI2miTle3ARca3IT2zx1k5bz93dgmVAWQGgi4g8BYTvHQGsXHcVLsXuMWZt2O5gAfgAKsYPiF3FELdveJR+8bW4bUDMgIGa4dAQvkfgdYv7NjLDWQndKqZkZ1VriIggkQxMEjadSdeZGsMXyt2S5XweaHHp1q1wq13t62ERrhzKcqDMTBHLpV/GdlsExHc38SDpmFy0oE9QUY6eWprOxvECls4a3Nu2pOaCVa6Z0a6Z10iF91Z0GpJUYa9rG7QxOzjPcZrr7zz1JmCNTyMiq2F7O4m5bWFBBdsoZ0VidAcodgTMbLNEOD44joXhV3AnVgee41Ou/oag43dUYa3bzAv3jOUmWVSigGOSnWPSssWqU9LNJqKjaB7F8BxFtWNyxdRUiS1tlAmY1I12O3Ss3LW5hsY1tkYQQhkI4zJtBBQ6QQSD61JdsWr4LG0tgSoz2s3dLMRntksY0YypB8m2rrljaMFIHCNalTQipL+CK3O7JEhoJGo33B5j86u3OHohJOY6afnWNlFa3qaui2OtV0ZP5qtWSOQ+tFBZGbtNDVJiFHSo5C+dKgE1dd9aaTPKnWhRQjopVJlPlSpDC3B2/dqy9tdRG9LCZIU94Pkdavi3aJA7wAnbwn9DSTPICoakWqAPF2irtNWLQ0rXuvhBeOe3fvjqGFpCfTKWjfdl6xyrLXtuUzCzh8OignLmti4yAiCAXnNrrLZiIAHOWtyXsdAHlXWUDpUJ9pHEIAGKZQI0VbajTb3UFX7vtcxzIFc2yANSEGZh5k6H4inpYWRWeHXGgi05DEKpCGGPRTEE+la3EuwF1kZVu4U3FEtb75Qy+RLALPXWoOB8YutcD2HZbzbBPvTyyjRh5RGlElvso96WvNh7dzKwykmRGoZe7JFoyACsHRjoDWSlb9TRxpWA/CfZ9jLrlO6CBfeuuwFkel0Eq//AEzUnFuw32V0LXrF+dctq4oJhiCoRiHuExEKK2MT2kUXHtYtCj2IVUt+K3A5JPuyIIOuaZJ1om4ecA2EXE3Rdtqz90GJXUkwTIUwhIPT3TNaXLyIWnzB/DCGQNaVbazIcW4AIO1kBjm15hdtxM09+7MsHw2EQnLIQWy0y2U90pdxETPhEjrrocY4Xbt3Ft/ZcTkcwL1tzdXKYg5Etzm/l08iRWJ2h7MW8M9rvLirnMhVu3BcCmPE2ewe71jcnY9Kyjjk+XsazzR7Lcq8axP2cwStxSAVuW9bbAkjRo01BEGDNZfDbNnGXbKXLyWCxILkZgomQrAR18JJ6g6RGjb4fbxPeJae8yKZDXSAqiIlrmUZgY0kAjTQamr1zsNjcbke5ctmymW2t5ntqhtgwchTRgI5T671WNQjJxXJnKcppNm5PDuHuLd0G8loAjMqs1xzr41bS2o5CMxI1JGh0F9otlk7uxhAiNoQtzujvsDaAI086He13Yu/edAb+Et2kAW3N0nP4RLHKp2jLJ10PWhq9wE4a07JeZrkbgZUA55ZaSxGxIEQeZBBJ0uasuCvtZ6Fje1ZvNFjFXbNtCq5FCHu8o1TKvvAAnmNgDMUM8QxWGuuS2HOIuHQPevOzmf5UKqPIQY8688S+y6qxXloY0+FH/Z7tSUtratsRdABuXAFFxiRMZ4zZVEDQ7yamScN7sqLjPZKhcKxWHuomGFi3bxiXkW26iM50YNck5lBGbMQwiAYI0BN2g7DmybdmziJvXJcobYYAAQSjgZ1CiYnU6mZ3wcRx4FLjulv7RbDPavZQrT96SB72Wf9WsycpCfiVy6mdrjG5lZUukk3EB97K2/MjyzGIJrWPUaKfZkLA3aHcT7LX0t5VbDkZTnNy9+1H+piQF6Acog1V4BicThsn/Jri4zZQX75chGoW2lwqDJY5sp06RQndxDN7zFo0Gumm2n999adh8fctiEcpJk5TlJ6Sw1IHSYr05Q1qrOdOmelcX7M4V7huWrN6w7KuZbdsNbtXB7zqGdSdDlKqNYBGsEjFvspbW53QvW7lx4KpdW5h3MgnwlxkYmDqGI21PLV9lWBu3sRcvZixsJCZtVFy4T4oPMAM3IkkSda9Fvdm0NvLeto6toxLNnc+8SShXxlhMgTXHJeG9N2ac7o8K412fv2MQtprTKzn9mCQA4Ogysxg66bzNTYjGPhEFu34XaDceFM/wAKo2sKNztJPSK9JscEwdi662FxFzLvh1cC2rxEi64BIysASs7wSZgZ3GOJXOItasH7NbUOLSWjcuXCSObd3PhGUy0j3TryLUpcULSuQJ4XgRi1DXLOzZe/Rha1j7wykXDqJyrm2k61p43sd3jRbvG5A1W1YuuwEwJWASSYkgQJGtFp7APbtk38XbGWMgtWPAg1LaAoNSeeulD3GOymLjPZxVq/Kg93afu7sTP7qdT5Bi2m1Y6f/SrVGny6PUo4n2ZvbIz31RjGly1ctgbatcINtdxu3SK5Y7AXDbLri8GeaL3pzONNgVGUyVGsb8hrWpw/hN5bC9zicRausPE3eMbZIJkMmrDmsjpsZNad7Dd6VOJ+y3CFAZ1t3bd6ebZ1tQx1mGBGg23ollxdmLwp+QEY/sVjbWrYa4w/itgXV+dosB8ayOI8PvWBN2zdtg7Z0ZAfiwFencIwGCw4zM997wPgeHtIoB0B7slj58vKs3i3bvFNmXDlVFvUq1u2GKnmqMsOAROmvOOYeJLJw0TJOPKPObOMB00npVoEjUggHyNavEu2uMvgi5fYg7hQqA/0KKrW+1GKW33a4m8qfwi4wH0M1t4PqRZVA/lb5GuUn4k5JLHMx3LEkn60qPBj5hYRWuE4gKAHXTan3luBCtxwSYGm8Vv8Qxtm0hckGBy3k7AfrlQxjrqxnBmRJbqCPrvXj4Z5J7y4+w3ok4jcUKAurbny8ydpoUvgDUGZ/OiLgvZy/js+Qi3aWQ1x5gnfLPX6CdSJEt7Y8NSzbtIihWtSGGhLqxkOWHvENoekgDSK7scdKIlKwZzA05SPIDnTEUHr/erfB+EHEX0sqYLtlk7Ablj5BQT8K1IPRexnCzhsM1w6XHzgNpKWp0VWG2b3j1lR1nF4lfYEsXI+vPbzohxnFbGEVrNy5AWVgqxbQaaKOn1oG4px204IViZI1ykbfCuSUZSkjeLSiRcUvG7+1CEKCLZYmZYLoNtDl1iTpTX47dawmHZybKHMqQND4ucSfebc861cbjEbhYAg5XSCOTBmJnoSrH5etCtu+Dof1+VdMEkqRhK27CHAdsMXZQJaxFxEGgUEEAdFkGB5CK7i8UbbEv8AtcQdXa4c4Q/wwffccyZA2jSayuH3slzMROQM4H8yqSp8wDB+FNW5JmdTr5n86mUdUqfH5/x+YuFY7ivE2e2qM7HxMxXYDYLI2P3iBsPUmrfA+KlVGfEqqIYFl0dlK7nKVUi2TJ1HPfTeuuGtuTnzbaZd59IM+lcwtq3abOJxD/8A00Ahc0mDcBOYkQZUAjq0VSjFKkik29wyxyZ7Jg5WEMk6MrjUAjkd1I8zQvf4yb65ScpjUD+3lWvh0YhULZmglj1djmc/1E60JcXwbWLrDaDKnfwnlPOufGk217G8nJK/cff4Y6iYkdRU6iLveoSshdPPKuYHyzTHwqXhvHEKlLukg+nz5GqFzHKtdeNJt6zKW1aTeTHC4IO+oYafMdarHGXmIsjc+EwNXGw320gHrA2O8WE4Neu4S5jLZUrZfK6z4gCF8UbFTmjQyIqTBceXecrQQJ6kRv8AHestMYy2VorW2t2XLeBtW5F3M7RqEdVRSeWeGzsOcACdJNQYjArE2ySeaESw9GAAfccgddjqRRvXSyBHg+c7Hyjen3yCMp18/wBc66FlnZzHs3sw7PYjDYVmKopuuWIfMHXKMoQoQMp+9JJ0YacxZXjuEbGI5xGHS/bJVu8Z3XJBBFu46qiPMHw6ECBoST5Tb7eY5VyLibgGWNcpMcpYgmeUzNYeaulY7bbY3ILu2HHD9pxKC79otsYtv3pcKhlwogwSjOQOkVQ7BYsW+JYVm27wL6ZwUH1YUPZ6Vu8VYMN1IYeoMj8KajGKaXfn8gtn0VjMN3tpQDoS3qZYgfTX4V5riMB3Nwq2pB0P69PpR3huLBLFt9WbukuR1zL1565qp8XwiupuuoEBZmdTpKjaSNvWehrxs0XyjpxszcXhbt7DC7bch1kuABLr/FsTmGuvMelDmGa4zKO8YAk+KZ09CDVz/iZlFy0EUIQMh0lAvvepII15RI61jW+PYayjFnGcNKgAnMOYkCB8f8VKWqqKbaIOPccv4S93bKjqRKv7uYc+okHShrifGDfuBiApAjQzAGu/XWiT2hYi3fsYe5baVZmgwRoBB0Oo8U/Kge22XnNdeOMYu6MpTk1VlrN0pA1LisFctgF7bKrAENEqQQCCGEg6RzqoLs7a+fKunUuxnRYDUqgmuUWAecbS3cHd7quzCRLc2HlyE8gKF72GdGW27fsydG5D16H12mtHEY4g6a+Q1/2rNxt9mhTqW+6BPPT1M8hXBBNcnTkaYXXuInD2FwloZ3cgoo8XiaI2O89OZ3om4V7N79pcr28xOrFSsSdwC2scvPWh/sb2UuWSL92RdEZF5oOp6NGw5euxcXuc2cnqZJ+przM/xTHjlpitVepzeLpdoxOJex8N+6s3kPWUZJ/0yCPgRQ4OyTYLE5bhlssxl93MdD7x1MH4etHd3HG0DcLskTqCQSfLqaEbuPLs1y4fE5nUyegEnoAB8K0wdc+oi6jRtiet3Rl9s8Ye5C6sC8nMSSG3lddJgzQ3wvgjX9ZCpMZj18hzrS7S8TDqbY1Mg+kVH2e4jlK2yYnb1nb413x1rH6lS0uZO+Aa3msWyhFxCjZ1METmBEH3gQCDuPTSh7FcNe00MPiNQYo4tWUOKtd4VVTmlmfu10B3cI8emUz5biv25w9lEBtG20XCpNvEC+mzaOuS29p9NiCp110qscpNJimoq0DvZrhF7E3hZslQ0MwznKAFEnXeeWnWpeLcHbCMtpz+0bxFfuqpmI56kfSrPYPEi3ixcYDIiXCco1PgIAGu5JA+NZPG8TduXnu3QQ1w5vQcgD0AgfChTk8rjW1Lf132MSW0J9a2WxTKgGZVMa5URSecEqompeGcCW4VOZhKqTEAjwjYmmcXwFmyCYZon32memggVMskZPSbxxSitRTs8dW00hSx5n/J/tVDjmPa86u2WCggDWBJ0M8/hWe11rjydSx+pq7e4YbRGYgmJgVqoxTvuRqbVCwPCWuuLdpGd22VQWY6awBrWtx/sJfwwt98gtu6llSQTlBjxRop+PPWK9J9mHA1XBreygXLpeW+9lDZQAeQ8O1S+0bA/wDLi4FDFHhuoVtJmdNQvzryH8Wj9I8BLvV+v2fac8ptcAx7LeA4jEYXGWFCojMnjuSAG55YU5iAFMSOXWtz/wBCLTEm5jACZgqq6mDEqY5wTB/GRa9mlonCM3I3X5dFQf2owFkEVy9T8ZeHLKCjx6/wHiOjw7tR2RucPbJeAdG/d3rbSp8oOzfyn4E71j8OAuZ1L5CELLMQxQZshJPhlQY8wBzr6A4nwe3etm3dQOh3B09CDuCOteDdpuB/ZcRctakKxCk7ld1J84I+Ndvw/wCIrqri1UluXGVlSyJ2pxXWmYMafryqU19RB3BMzfJTuPBqK7iY+OwqHE3yzkncn8NKZYuQ4LDMOY/Xz+FcTmzWj0i3x3ELgbdoKjNYylLhY5gqkGIjUZdIn41Zxfbv7QEQDKqKBlP8Uaknn0Hx61lcCvEWwT5UO8QwjW7xdQ3dFgMwByhiJy5tpHTpXDetuEjelBKSN/GqGYKTAZlBI1gMQpPnoTRDifZ9gU0u4h5U6jMsmOWVUJE+tCiw6wT6H4VpYCzdKSQI1gzq0bmI5df81D1RjSZVKTtmT2yw9tLlrD4d5wygsjEksGdvGrHyKyBAPiO9U8F2Kv3v3UMAQCdQqztJqTtBg7heUUsraQBJn03og4Z297jD9wqDvB92CAD1PU1rrlpTiZOKTplvBdjcYiBABKADcajcEdRGnwq3g+yV8Em7hrF7QiHOxPMZdZFY3D+1d5Lpvq03HGV1eSrAcjHTlERRxge3llwveI9puZjNbn/UNQPUV5fVT6yDcsSTX4/nuEnOtuDAPYe8dRh8Mo6a6fSuUd2MbnUMr2yp2IYEfOaVeO/i3Vp7pez/AHMvFmeO8WJuuWVRbtiYGgAHIQNzEa/Gi7sH2ZW0q4ltbjiU00RWBg/6iNZ5A6c6BuyvDrmNvLbcsbKQbhG+Xks9WOnzPKvSOMdrbOGt5lR7gU5fABkUjQKz7DpEH0r2OvyTVYMT3fl5dl945u9kE5CEEs0QOgG0zqToPyrzrtl7RVDG3gmJ08V0wYPS2CII/m+XWhHtB2vv4okO2W3M5F28sx3c+vyFYlsAkyQIBOpiY5Dzq+l+GKHzZqb8v3/tEKPmEeE40Xts91i9wMZLEkwQIAJ5b6VSxXHS06GeXQfCKixWBOZe6tt+0QOAJb+INHOAVb5Vn20ZmKgajedAsblidgPOvUjjit6NnJ1QmuTvUT3Yp2JuqPCkmN31E/6Qdh66ny2qoTWxAfdmeJ3lyXluMrBSoYaGCddeugpccxL4u5F4h8hDF8q54giCwAJG5g/w0L4fil5LaqgMCZLDqTtrVmzddGzqxYkeOdPpyA5VzuDV0zVzVUEuEt2rSwgEnmNyKq3sAMSsbKD0kiNx5VhyGggkMP1p0+FaPA8TfuXe5tau/vdAF++x5QN+unOKzlDQnK/c08ZcNbBDbQWlgHYb0OcQtC6QXJ7svlPUnKxn0EQfUUdD2cKY7/F3GQe8qJ3QkwB4iSY3nTz0rzntFiVN5kw5/wCXRotLmLTyza6ksZPxFc3S58eaT8N3XLrb8e5M86nslsauEx2GsoUWyrloIuZvEpn01FZHGLytdYqcyjn5fo1r8QwH2HAp3ilMRiic42ZLakFVEHSTDGddh901F2Xt4c4W+cWjw7IEuW4zgqGzQp0iSsk7zHKujxEovIk3vX271f8Aexi52j032XXlfh1orEq1xW5eLOTy8itXu3TZeH3yBOik89M6Sflr8KHewXaHAWLRs2ndYYuTeKKWJgdY5ARvVrtb27wnc3rAdmZ7bKMoDKGKkCTO2o618xPp8j6zXGL/ANr78XZi1bGeyziy3LNy0sRaOYkyD45IABGwytz5ijV/UjYafoivIfZdiFt4l2a4FDpkyx7xkEb7QR9a9XF0mCDOvw2Px5VHxTCo9TKu+/7ia3otC15mgr2ldjmxC9/Z1uIviXm6CSCv8w105j01LmvEb9YEA+W+hgflWJ207RXMHh+8Tuy+ZQEfNL5iYyhSDyJk6QprHofEjmTxc/3kcfQ8g4JgA2YtOURtzP6ijLsV2ZW7iVfuQ9mWDF4ZYykbP70MRtNC+P4h3dqTALEtA6mSYr0X2edoFTDWbVx1BYGFLLnVySw8AMwRrPWQdwK+2WSXduuF5HRKkkq3Aftj2FGHxbqsrbbxpz0O4E8gZHyoU4xwzuSpmQ0/Svce32CfGWylq03eWyStwkKukhhqZMx0j3TtXhGLxD3CJMhfOY+VXUr5C1QVcGxqG0FOhgVvcAtXmz2LVxMlyWZXRbiGF3IOo1CjQ6V59gMUoEPIAJ1EzryMVd7Ods3wt0vlzgrliYIEg9D0rKWBSe/A3O1TRZ43wi/hbmVkyE6gDVD5qdfrrRbwHtBaxDBQMkKFyHRgoAHTXWTIquvtPw11Mt+0+Vt/dcDlOhBB6aUPYqxZa6Ww1wsijPOodfLUDbSSNp5Vq4kJtBf2h4RkQOpgTqAYPw+ewrCw2PS7+zvJnnZj7wneCNQfP/atXsz2utXW/bh3u21hAokNzmNFDiNSSBqJ5VlcWsWdbyeFGZwUkN3ZXVtUJlI6bbdJnTp4K1Wdx3ZEq/7O8FBEjvQxGkfftofqBUZ4dfs+8AwJibbrdE7AFVJI16gdKkscaKwbhL2kEKFPhaQRJM/Uz0ga1DjO0M28lmQ5uBSkw8MdQsasZOXSCAdtKc0qBM6cp1IE+sfSlWDxjtNca/cILgZiADcuAgAwBGboBSrGOJtJla/QJ+yXEr2Hw4QYRrocs+a20NqIhxlMERsYkHTnNDEdm7trE9yyr3d9XKlZMZFL6jeQVB5yJjejG72bOXJbu5RM6iCOehWCNKzMd2KuOpBxOcSDlYtAOsHWYMT9a83F1mLxHNNK+dnv5P7jnUjz7FcPe2PGhWcygnSGEGD0MddwdKhwnDHd1XKx1GbKJIUkHN8ifpR/b7DXE950KnbMC0EaCOYgdDVzB9j+7B0svPMo0jrBnpO1dkuvxJcj1A/xl1tItkd5av4XNkcR4wXLe8CCp1blAMqawePh1ulA3eWmh0ZVy5wwBVjpJYbHNMHMJo+xnY17igMLKAe7kV5A5ASYqp/6elVgFTrzUzynU+lKHXYUt5bj1ALa4NfDBu6zBDJzDwmNwZ3HUb60sRattca4ts2rRPhUEsEMbFjqZg0c/wDBl8DwhAPJvx+tVh2HxE+4PWf71pHqsTduS9xagVw5d5VBngE6bgDc6jWKRuG0D4iHBHgMGRzOYaSDy00+hTd7GXzobSHlmOWRqfvbjY/AVbsdkL66C1YzSpnLbZpTbUg6EgEjZue+rfV4V9Ze49SAPFYuGGUfGfyoq9mvF0tYt1YQ11IzkxBTUgzpDRPqB1rXxXYu/cbO4tBiSTAA1kmdBEyeVNXsNemC1sdfF/jWufP1PT5cbxuS3Jc0FPGw2Iwrpaa0c8KS7CCsiZA30mvM+J9g79vxG5Y35OEI6aEafP60TL2BuyQGSJ3k/hXG7A3T95PjP5ba1x9NPF060wyqueP5JUqBazwtGP8Azb+ImWZGlyI5wCpOo1InQydau4jg1loFvEWyohQHDqQNhJAjQbkDn8iBPZ4Y1uoOmk/Wdaa/YC5PhuWyPiPwrrl1uKT/AOn4fx+oagbx3ZW4ik5bZAI8VtmYQYg7Hy586pWuCXFBJtZgN5JEUbr7P3iO8+A1H/8AVK17Pbse/b9J0/H0pLr8SW817MesDsBkVpbDlh0F4gfhv8aJuH8Uu6d3giyj3f2x3jYk9elO/wCB7swTbG+ubQ/L0qdOxdwb3APQkjbyjWYHxqM2Xpsn+zv75foyW0W7nbHFjQ4W2nQG+NPUGCT8elUuMcVe+pkW1XR3yiTmA1DPMMZ108qVzsRdkQwYHrOm3r1ph7IYkCBGUiN4EbbEVz449LFqUWl7/q2VjlFO2CvFMECBcz5ifuqymPrM/wCfWsS2hU+GVjr+Mxv516Db7D3+eVQPjHyHTWuP2EvE65PKT9dvOvRh1mJKnKx+IDFrH4y8oZWLMGnMbn7UmSQRmeVUaagAaLWXxGwSxAlmLZmggjNrPiAAOvMaamKOj2GvdF0jntv5fqalfsDcy++k894HxH4+dV9Owr6weIjzvD4Xk63AJnwgEk6TqT0FT8WsWmYGwjoMqhlYR4gIJBk76H1mjj/ge5sHT6zy8tRv8qjudir/ACyH0b/FL6ZhbvULWgEwtjI37W2WifDJGsjeBtuIq1aw1t2j91mObMSxVVCmRESZMDQHejFOxF475QOsz+E1btez8k+J/kI+rUS67Cvrew/ER51xGyi3StlyyLsxBXMSNTlMECeXQDfer1nEWlsMgV7l27bGZtFFsh80DQlvdQtt0869AHs6w5AzOTv4um3l6/OuXfZvZVQReIOuuXqNtNxAOnrUf5LA9m37B4iA6zjbFuxbQA94gYh0OuZhMujJBymYMgiBHWosZw+2lq01i4Lly4WzlvC9oDKBodFJl/EC2wg0bN7PbWXS6xMjXLp58+vPyqxZ9nuHAli7xvrG+2gG++x5Vn9Pwq6bf99RKaAW52YDnMBcAOsIPCPSSTHrrSr0i12TwkbL8Xk/U0qy/wAg/J+38j1+hqLh+Q/1HXblJ/CpFswZHPqeUbQfn86rC8s66+uvyPWNKlOJXSVER5bHWPKvDd9iLJLeFBg5mHQz/fnXBhlHNuXvNP8Av/imW8cNZEz8dev6+tdW+p5QecA7D6DSfrS+auR2PyzAXbqAPXXXrSNsLqSQT1G+vrFNF8Zve0jkB1mDP50/MNefr9aG2KxZNYn4/wC413p2QiDLQddOWsaxtO1c7/fkf8dRT7WJAEn9RU99xWIITuTPIEc+eh1H+1cTD7SfmCI35aU98UMoIjz5nSTJnyO9MtY5i2WdNRBAAI3iTRXkGw9eHggeIyeUmf7xXDg9N/KSZ19KauLgzMxtp/en2sSvLSd6zbaFsIYE7g7bc/rNOOFI3ePIgxPrUb4qdA2m/Pfy600YjT39OhB/25U1YrQ8YQgk5lmSdJ+g6frlT3wRjc+cjn/cbVEmLEfofgNa59vJ5A6Sd+e/OnuwtEicPBMnM2h202H5VOLQH3Gn19B020FUkxxAEAAdP7kVL9ufXfX40fMlQ7J+7M7ek68vKldtHoQT/CCSeQA5xy3qucST94jlBpNi2EgSfXSfkKlPsFktlS0QCJPMR5c9hzp62NSNQdp8JMnaqb4w76+Wv+K42NJ2n+1VTa4EWreFmYJA9Bv+fl510YdW/mPWNenSqZxHr8NKT3Tymeub9a0JvuBYS1lnnEiPlG3zroOwGmo5a6aRt0/tVHEOxjby1qMq/IkepFV6tiNF8pGgkz12+M+f0qRcPuYEnXXXXXXT1FZisV3ZYOnXnPTSo2uayDP6+tKrWzFZq3LQjn67HQQPwFO7lIMtEbQdNPMjbyP+axhiG11P+9dOJO8zG3r5/CiMZLuFmkoAkmJkgTqIM7gARtyPWoMikyxOYncaacuvQ1T+2QCNdY5nfzprYo7zMx8AP19arTPzA0MyifEYIPU6jbX9RJrhxAESSY23006z/b51nHETHi9enpXGxUbEbGfn/aB86upeYy215SZPPX3fzpVS7+d/19KVT8wiD7aZ+dOF+D+X+aVKu6UUanGxcmIMU4Yg77aUqVGhDocMVptXRiTtSpUtEboKHWbw1zBtjBBGh5EyNR5aUxLhmf8Ab8KVKlS4BonF1ec6DlTDiOU0qVRpRLHC/wBf18653wHKlSqdKAd9oHKR9af369WpUqWhCGfbAOZil9sHU0qVX4aoqht3H6eEkRzpgxMwZpUqHFKIqOPjQOtSW8aeROtKlTcFXAUObHN+tKauPblSpUlji+wJCbibTz/KmniRNKlS8OPkJiGMMVGcT5GKVKtFCPkFDGxNcbE6TvNcpUKCEIXtYp90mATsZ+dKlVaEVRX72KjuYr9cqVKiMUCSF37Rp6023f60qVNJVYHTjlHL8a7SpVsscQs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6" name="AutoShape 4" descr="data:image/jpeg;base64,/9j/4AAQSkZJRgABAQAAAQABAAD/2wCEAAkGBhQSERUUExQVFRQVGBcXGBcYGBwYFxgYGhgXGBoaGBcYGyYeFxkkGhgVIC8gIycpLCwsFx4xNTAqNSYrLCkBCQoKDgwOGg8PGjAkHyQsLCwsLSwsLCwsLCwsKSwsLCwsLCksLCwsKSwpLCwsLCwsLCwsLCwsLCwsLCwsLCwsLP/AABEIALcBEwMBIgACEQEDEQH/xAAcAAABBQEBAQAAAAAAAAAAAAAGAAIDBAUBBwj/xABEEAACAQIEAwUFBQcCBQMFAAABAhEAAwQSITEFQVEGEyJhcQcygZGhFEKx0fAjM1JiksHhcvEWJIKT0hdT4kNEY4Oy/8QAGgEAAwEBAQEAAAAAAAAAAAAAAAECAwQFBv/EADERAAICAQMCBAIKAwEAAAAAAAABAhEDEiExBEETUWGRBSIUQnGBobHB0eHwFTIzI//aAAwDAQACEQMRAD8A89wmCETGlTjCKw0GnWtUoAscoquLeRRrprWVjM88PUVOthOldv3wEneq1i/mGvxpgWmw9uBFV3w6gExoKkLACTyrpuhlJGtAGRiLysQAIFPuW4Ncu2QYy7zT76wasRVyQ3rUar4jU90aT0qFdyaYEDrJqS04U6/Kmu3IVLhbfiE0APW2S0kb8quhBTbi604tUgMyU1CNyae7aVSB1oAt39BI1qubtWbaaUy/hdJFADNxIp9u3Mzyq1hVAUV29YnbQ0rGRizpO4qe7hhl2qWwuURUhalYFRcLDDpVtiFBNVrd5iTNPZpoYHPtAdTFZht1PlykjkagDxtTQjgsVOmDE0z7TUymdjTAa1oDlUBtTVl10piKI11oAjs2tCagxGpmtBGGsVDfQDWgCjkp+UmpxBqVLAGtFgUjapVaNdosAh4nbgAzVQ3c4iIH41exAzSJ6VGbcaVCGVnsgrEVGV8MbVO3lSRNKYzOyljrtV+2VCxXGtVE6UWIhGHUGZqri310q2tqSarY21FUgIM2mtVAYNPLkimKNRVCHqlSYfRxTnNNsjxUAXLzVwCmuKcoqQJBbmonwoBqZWp5E0DIQKljSlfwr2zDoyHoylT8iKeiUgGoIp4p4t0slIDgakGrhFIJQM7XDXYpsSfOgRFcTnVJqKrViwilXs3b1wGHKuERNtF5u3XasPimHtK02ixRpjN7wgwQYoUuw2jOA0rsmurzrkVZImYxT1uGDTJp4GlIDtsaGm3FMU1aTOdqAEfOrMyulVGNS9/C6UARNcpVWeSaVOgDG2IkmrAtZqnwlkPIPKry4YAVkVRlrhBVVxBNR8TvNnMGK5ZmNadAOIpuSpIrkVIyJV1NUuLL4Zq+NzVPip8BqlyJmJypi7ins1K371akj1BNPs+8K6K5a94UAWL+lOz1JfSo3aImpA53+sbVvcAvQGywpY/vdmVVykhG+6SWEkawANiZxhaVhNbnBLDBS2QmyDBYjwAtlEE7Sco030qJ3pdFwq9zT4ji7ikK11r6Pltulxi4ysQFK5icjLIIYQR6EgjaCNDv/et+9e2BAViywSNNIykxJyhtfnpUHEuymJw2t20cuvjXxp8WX3f+qDWeK9O5eXTq2Muuha7TlNamYwrTVWpppKKQEJt03LBnpVwLSUWhJuvkUCdBLN0CjmfoN6a3A5ajKdTJJJkzoTOvnyrKx2HZYaDkYtlPImQDHmIFVMVxN2YkeEbADoBG/WucMxa22Pe2xcRonUq480YbH1BFOMKYN2jqmuVzvFZjlBCyYBMkDlJ5mukVRIzLUiCm2xU6bUgIedIipAutdKUAQMKSiakao3t0ARugmlTgtKgA5w0jPFXcMDzpvDcG8t4G/pP5VqLgLke439JrKjRAXxNP2hrlgaVq8S4BfLz3NyOuU12x2WxRGli4R/pq2nRPczYpprZXslizth7n0/OpV7CY5tsM/wA1H4tU0x2Do3NUOLe5Ra/YLHAmcOw5+8n/AJVXxfs5x9xYWxP/AFoPxarSYmAVpda6ghqM8P7JeIwCbA163bf/AJU4+x/iOYfsrY1jW8m8etaUSCJrlgeMUcN7H+ISARZHreWnWPY5js0lsMI//N8eS0UAK4qoXsZqPbnsnxUwbmFHP99/8ajHsrxMhe+wknQftue22WTSphZq+zbsHYuWRfxCC4zE5EacgUGAxUe8SQd5ERprXoPaHs+mKw/2ee7QFCMqiFykbLttPzrH4NjrdpEtI0NaVbbIxAcZBlzQYkGJBHWiHC4pmdgQuTkQdZBMyPl8uc01RKkmB9j2XFbyFnTu0dWgAzcAk6yfDEAc9z5UaYjDTqDBjQj8PTyqfFX9Ph9dax8RxUqq5oLTrGkD06UopRVId72APtF7LLay37SBV924q6KGPuuBsAdQY0mOtAor17iHHLWJXura/aWcEFF90AgSXce7G/kQKBr/AGQRLjo+Mw9sqSIckHynQaxFLS5P5RRyRYN5qeK17nZ60P8A73DnfYmq68Kt7farM+QPy9afhT8itSKitWJjXD3yGOVRpO/61ozxnZy3YcW7+Ms23KqwBDHc7NGxjXnFC/angf2dwc6OLgzIyHMrKeatADAHQ7EVkmroutjIuxy1FcuLCz1rj1C9bED7Rq4r6Vnoa0eHQ0hjHTnRVgQzVm2ulPuYVZ94fKnrZUfe+lN45C1IYqU9k51LoNidfKmvljcz0ip0SC0VWWu3FruSusvrRoYWiuK7ThbpUaGFoO8O9wzN67/UatZHj99d/rNMwmCYxpHxH51efAtB0+o/OlryepajEGeIY+6Gy99djzdvzqO3xS9H767/ANxvzqbG8Lus5ITTrmX867b4Fd0GUa7eIfnT1ZK7k0iD7fd/927/ANxvzrhxlz/3bv8A3G/OtA9mLwAJCa/zrypv/D1zrb/rFTeT1HSMtr7kmXc/9bfnVLiGJdUkO39R/OiBezryfFa/rFV+I9mGKkd7YnzuafhTTn6ipAqmOuHd2+dRtjHkeI/Ot612QOxxGGH/AOz/ABUT9kYM/asL/X/itPmFsZZvseZp9hyQfhRCnY23GuPwg8sxNVbXZ1ReS0mIt3O8IGZAWj4DU/CqhqsTozrrxVrg+M7u9acEAq6tMTEEHbnRTxD2d20MPjrIYRoEYnXrB8EedVF7G4ODm4pZRl+73bTP9VY233Kqgrw/a58SAj2bT3mZERwMhUsyrJIkwJnQjSaN7NvI7Zti245HbXyPWvLeEJbs30ZcQrojKwuqpytGpULuDIIo+4f24wt5wiX17w6G3qHzHXwiNRqdRUY2977FTS2aRq8d4h9nsm5BaNMvWfODHr6V5nxvt1jnuZMFZKqrFS4XOXaIO4gKNRtyn09N4twcYiyyGV2ILA6HkRPyMV5F2rxBwitZtupN1gXK6FcoXw8mQyJOYazI2miTle3ARca3IT2zx1k5bz93dgmVAWQGgi4g8BYTvHQGsXHcVLsXuMWZt2O5gAfgAKsYPiF3FELdveJR+8bW4bUDMgIGa4dAQvkfgdYv7NjLDWQndKqZkZ1VriIggkQxMEjadSdeZGsMXyt2S5XweaHHp1q1wq13t62ERrhzKcqDMTBHLpV/GdlsExHc38SDpmFy0oE9QUY6eWprOxvECls4a3Nu2pOaCVa6Z0a6Z10iF91Z0GpJUYa9rG7QxOzjPcZrr7zz1JmCNTyMiq2F7O4m5bWFBBdsoZ0VidAcodgTMbLNEOD44joXhV3AnVgee41Ou/oag43dUYa3bzAv3jOUmWVSigGOSnWPSssWqU9LNJqKjaB7F8BxFtWNyxdRUiS1tlAmY1I12O3Ss3LW5hsY1tkYQQhkI4zJtBBQ6QQSD61JdsWr4LG0tgSoz2s3dLMRntksY0YypB8m2rrljaMFIHCNalTQipL+CK3O7JEhoJGo33B5j86u3OHohJOY6afnWNlFa3qaui2OtV0ZP5qtWSOQ+tFBZGbtNDVJiFHSo5C+dKgE1dd9aaTPKnWhRQjopVJlPlSpDC3B2/dqy9tdRG9LCZIU94Pkdavi3aJA7wAnbwn9DSTPICoakWqAPF2irtNWLQ0rXuvhBeOe3fvjqGFpCfTKWjfdl6xyrLXtuUzCzh8OignLmti4yAiCAXnNrrLZiIAHOWtyXsdAHlXWUDpUJ9pHEIAGKZQI0VbajTb3UFX7vtcxzIFc2yANSEGZh5k6H4inpYWRWeHXGgi05DEKpCGGPRTEE+la3EuwF1kZVu4U3FEtb75Qy+RLALPXWoOB8YutcD2HZbzbBPvTyyjRh5RGlElvso96WvNh7dzKwykmRGoZe7JFoyACsHRjoDWSlb9TRxpWA/CfZ9jLrlO6CBfeuuwFkel0Eq//AEzUnFuw32V0LXrF+dctq4oJhiCoRiHuExEKK2MT2kUXHtYtCj2IVUt+K3A5JPuyIIOuaZJ1om4ecA2EXE3Rdtqz90GJXUkwTIUwhIPT3TNaXLyIWnzB/DCGQNaVbazIcW4AIO1kBjm15hdtxM09+7MsHw2EQnLIQWy0y2U90pdxETPhEjrrocY4Xbt3Ft/ZcTkcwL1tzdXKYg5Etzm/l08iRWJ2h7MW8M9rvLirnMhVu3BcCmPE2ewe71jcnY9Kyjjk+XsazzR7Lcq8axP2cwStxSAVuW9bbAkjRo01BEGDNZfDbNnGXbKXLyWCxILkZgomQrAR18JJ6g6RGjb4fbxPeJae8yKZDXSAqiIlrmUZgY0kAjTQamr1zsNjcbke5ctmymW2t5ntqhtgwchTRgI5T671WNQjJxXJnKcppNm5PDuHuLd0G8loAjMqs1xzr41bS2o5CMxI1JGh0F9otlk7uxhAiNoQtzujvsDaAI086He13Yu/edAb+Et2kAW3N0nP4RLHKp2jLJ10PWhq9wE4a07JeZrkbgZUA55ZaSxGxIEQeZBBJ0uasuCvtZ6Fje1ZvNFjFXbNtCq5FCHu8o1TKvvAAnmNgDMUM8QxWGuuS2HOIuHQPevOzmf5UKqPIQY8688S+y6qxXloY0+FH/Z7tSUtratsRdABuXAFFxiRMZ4zZVEDQ7yamScN7sqLjPZKhcKxWHuomGFi3bxiXkW26iM50YNck5lBGbMQwiAYI0BN2g7DmybdmziJvXJcobYYAAQSjgZ1CiYnU6mZ3wcRx4FLjulv7RbDPavZQrT96SB72Wf9WsycpCfiVy6mdrjG5lZUukk3EB97K2/MjyzGIJrWPUaKfZkLA3aHcT7LX0t5VbDkZTnNy9+1H+piQF6Acog1V4BicThsn/Jri4zZQX75chGoW2lwqDJY5sp06RQndxDN7zFo0Gumm2n999adh8fctiEcpJk5TlJ6Sw1IHSYr05Q1qrOdOmelcX7M4V7huWrN6w7KuZbdsNbtXB7zqGdSdDlKqNYBGsEjFvspbW53QvW7lx4KpdW5h3MgnwlxkYmDqGI21PLV9lWBu3sRcvZixsJCZtVFy4T4oPMAM3IkkSda9Fvdm0NvLeto6toxLNnc+8SShXxlhMgTXHJeG9N2ac7o8K412fv2MQtprTKzn9mCQA4Ogysxg66bzNTYjGPhEFu34XaDceFM/wAKo2sKNztJPSK9JscEwdi662FxFzLvh1cC2rxEi64BIysASs7wSZgZ3GOJXOItasH7NbUOLSWjcuXCSObd3PhGUy0j3TryLUpcULSuQJ4XgRi1DXLOzZe/Rha1j7wykXDqJyrm2k61p43sd3jRbvG5A1W1YuuwEwJWASSYkgQJGtFp7APbtk38XbGWMgtWPAg1LaAoNSeeulD3GOymLjPZxVq/Kg93afu7sTP7qdT5Bi2m1Y6f/SrVGny6PUo4n2ZvbIz31RjGly1ctgbatcINtdxu3SK5Y7AXDbLri8GeaL3pzONNgVGUyVGsb8hrWpw/hN5bC9zicRausPE3eMbZIJkMmrDmsjpsZNad7Dd6VOJ+y3CFAZ1t3bd6ebZ1tQx1mGBGg23ollxdmLwp+QEY/sVjbWrYa4w/itgXV+dosB8ayOI8PvWBN2zdtg7Z0ZAfiwFencIwGCw4zM997wPgeHtIoB0B7slj58vKs3i3bvFNmXDlVFvUq1u2GKnmqMsOAROmvOOYeJLJw0TJOPKPObOMB00npVoEjUggHyNavEu2uMvgi5fYg7hQqA/0KKrW+1GKW33a4m8qfwi4wH0M1t4PqRZVA/lb5GuUn4k5JLHMx3LEkn60qPBj5hYRWuE4gKAHXTan3luBCtxwSYGm8Vv8Qxtm0hckGBy3k7AfrlQxjrqxnBmRJbqCPrvXj4Z5J7y4+w3ok4jcUKAurbny8ydpoUvgDUGZ/OiLgvZy/js+Qi3aWQ1x5gnfLPX6CdSJEt7Y8NSzbtIihWtSGGhLqxkOWHvENoekgDSK7scdKIlKwZzA05SPIDnTEUHr/erfB+EHEX0sqYLtlk7Ablj5BQT8K1IPRexnCzhsM1w6XHzgNpKWp0VWG2b3j1lR1nF4lfYEsXI+vPbzohxnFbGEVrNy5AWVgqxbQaaKOn1oG4px204IViZI1ykbfCuSUZSkjeLSiRcUvG7+1CEKCLZYmZYLoNtDl1iTpTX47dawmHZybKHMqQND4ucSfebc861cbjEbhYAg5XSCOTBmJnoSrH5etCtu+Dof1+VdMEkqRhK27CHAdsMXZQJaxFxEGgUEEAdFkGB5CK7i8UbbEv8AtcQdXa4c4Q/wwffccyZA2jSayuH3slzMROQM4H8yqSp8wDB+FNW5JmdTr5n86mUdUqfH5/x+YuFY7ivE2e2qM7HxMxXYDYLI2P3iBsPUmrfA+KlVGfEqqIYFl0dlK7nKVUi2TJ1HPfTeuuGtuTnzbaZd59IM+lcwtq3abOJxD/8A00Ahc0mDcBOYkQZUAjq0VSjFKkik29wyxyZ7Jg5WEMk6MrjUAjkd1I8zQvf4yb65ScpjUD+3lWvh0YhULZmglj1djmc/1E60JcXwbWLrDaDKnfwnlPOufGk217G8nJK/cff4Y6iYkdRU6iLveoSshdPPKuYHyzTHwqXhvHEKlLukg+nz5GqFzHKtdeNJt6zKW1aTeTHC4IO+oYafMdarHGXmIsjc+EwNXGw320gHrA2O8WE4Neu4S5jLZUrZfK6z4gCF8UbFTmjQyIqTBceXecrQQJ6kRv8AHestMYy2VorW2t2XLeBtW5F3M7RqEdVRSeWeGzsOcACdJNQYjArE2ySeaESw9GAAfccgddjqRRvXSyBHg+c7Hyjen3yCMp18/wBc66FlnZzHs3sw7PYjDYVmKopuuWIfMHXKMoQoQMp+9JJ0YacxZXjuEbGI5xGHS/bJVu8Z3XJBBFu46qiPMHw6ECBoST5Tb7eY5VyLibgGWNcpMcpYgmeUzNYeaulY7bbY3ILu2HHD9pxKC79otsYtv3pcKhlwogwSjOQOkVQ7BYsW+JYVm27wL6ZwUH1YUPZ6Vu8VYMN1IYeoMj8KajGKaXfn8gtn0VjMN3tpQDoS3qZYgfTX4V5riMB3Nwq2pB0P69PpR3huLBLFt9WbukuR1zL1565qp8XwiupuuoEBZmdTpKjaSNvWehrxs0XyjpxszcXhbt7DC7bch1kuABLr/FsTmGuvMelDmGa4zKO8YAk+KZ09CDVz/iZlFy0EUIQMh0lAvvepII15RI61jW+PYayjFnGcNKgAnMOYkCB8f8VKWqqKbaIOPccv4S93bKjqRKv7uYc+okHShrifGDfuBiApAjQzAGu/XWiT2hYi3fsYe5baVZmgwRoBB0Oo8U/Kge22XnNdeOMYu6MpTk1VlrN0pA1LisFctgF7bKrAENEqQQCCGEg6RzqoLs7a+fKunUuxnRYDUqgmuUWAecbS3cHd7quzCRLc2HlyE8gKF72GdGW27fsydG5D16H12mtHEY4g6a+Q1/2rNxt9mhTqW+6BPPT1M8hXBBNcnTkaYXXuInD2FwloZ3cgoo8XiaI2O89OZ3om4V7N79pcr28xOrFSsSdwC2scvPWh/sb2UuWSL92RdEZF5oOp6NGw5euxcXuc2cnqZJ+przM/xTHjlpitVepzeLpdoxOJex8N+6s3kPWUZJ/0yCPgRQ4OyTYLE5bhlssxl93MdD7x1MH4etHd3HG0DcLskTqCQSfLqaEbuPLs1y4fE5nUyegEnoAB8K0wdc+oi6jRtiet3Rl9s8Ye5C6sC8nMSSG3lddJgzQ3wvgjX9ZCpMZj18hzrS7S8TDqbY1Mg+kVH2e4jlK2yYnb1nb413x1rH6lS0uZO+Aa3msWyhFxCjZ1METmBEH3gQCDuPTSh7FcNe00MPiNQYo4tWUOKtd4VVTmlmfu10B3cI8emUz5biv25w9lEBtG20XCpNvEC+mzaOuS29p9NiCp110qscpNJimoq0DvZrhF7E3hZslQ0MwznKAFEnXeeWnWpeLcHbCMtpz+0bxFfuqpmI56kfSrPYPEi3ixcYDIiXCco1PgIAGu5JA+NZPG8TduXnu3QQ1w5vQcgD0AgfChTk8rjW1Lf132MSW0J9a2WxTKgGZVMa5URSecEqompeGcCW4VOZhKqTEAjwjYmmcXwFmyCYZon32memggVMskZPSbxxSitRTs8dW00hSx5n/J/tVDjmPa86u2WCggDWBJ0M8/hWe11rjydSx+pq7e4YbRGYgmJgVqoxTvuRqbVCwPCWuuLdpGd22VQWY6awBrWtx/sJfwwt98gtu6llSQTlBjxRop+PPWK9J9mHA1XBreygXLpeW+9lDZQAeQ8O1S+0bA/wDLi4FDFHhuoVtJmdNQvzryH8Wj9I8BLvV+v2fac8ptcAx7LeA4jEYXGWFCojMnjuSAG55YU5iAFMSOXWtz/wBCLTEm5jACZgqq6mDEqY5wTB/GRa9mlonCM3I3X5dFQf2owFkEVy9T8ZeHLKCjx6/wHiOjw7tR2RucPbJeAdG/d3rbSp8oOzfyn4E71j8OAuZ1L5CELLMQxQZshJPhlQY8wBzr6A4nwe3etm3dQOh3B09CDuCOteDdpuB/ZcRctakKxCk7ld1J84I+Ndvw/wCIrqri1UluXGVlSyJ2pxXWmYMafryqU19RB3BMzfJTuPBqK7iY+OwqHE3yzkncn8NKZYuQ4LDMOY/Xz+FcTmzWj0i3x3ELgbdoKjNYylLhY5gqkGIjUZdIn41Zxfbv7QEQDKqKBlP8Uaknn0Hx61lcCvEWwT5UO8QwjW7xdQ3dFgMwByhiJy5tpHTpXDetuEjelBKSN/GqGYKTAZlBI1gMQpPnoTRDifZ9gU0u4h5U6jMsmOWVUJE+tCiw6wT6H4VpYCzdKSQI1gzq0bmI5df81D1RjSZVKTtmT2yw9tLlrD4d5wygsjEksGdvGrHyKyBAPiO9U8F2Kv3v3UMAQCdQqztJqTtBg7heUUsraQBJn03og4Z297jD9wqDvB92CAD1PU1rrlpTiZOKTplvBdjcYiBABKADcajcEdRGnwq3g+yV8Em7hrF7QiHOxPMZdZFY3D+1d5Lpvq03HGV1eSrAcjHTlERRxge3llwveI9puZjNbn/UNQPUV5fVT6yDcsSTX4/nuEnOtuDAPYe8dRh8Mo6a6fSuUd2MbnUMr2yp2IYEfOaVeO/i3Vp7pez/AHMvFmeO8WJuuWVRbtiYGgAHIQNzEa/Gi7sH2ZW0q4ltbjiU00RWBg/6iNZ5A6c6BuyvDrmNvLbcsbKQbhG+Xks9WOnzPKvSOMdrbOGt5lR7gU5fABkUjQKz7DpEH0r2OvyTVYMT3fl5dl945u9kE5CEEs0QOgG0zqToPyrzrtl7RVDG3gmJ08V0wYPS2CII/m+XWhHtB2vv4okO2W3M5F28sx3c+vyFYlsAkyQIBOpiY5Dzq+l+GKHzZqb8v3/tEKPmEeE40Xts91i9wMZLEkwQIAJ5b6VSxXHS06GeXQfCKixWBOZe6tt+0QOAJb+INHOAVb5Vn20ZmKgajedAsblidgPOvUjjit6NnJ1QmuTvUT3Yp2JuqPCkmN31E/6Qdh66ny2qoTWxAfdmeJ3lyXluMrBSoYaGCddeugpccxL4u5F4h8hDF8q54giCwAJG5g/w0L4fil5LaqgMCZLDqTtrVmzddGzqxYkeOdPpyA5VzuDV0zVzVUEuEt2rSwgEnmNyKq3sAMSsbKD0kiNx5VhyGggkMP1p0+FaPA8TfuXe5tau/vdAF++x5QN+unOKzlDQnK/c08ZcNbBDbQWlgHYb0OcQtC6QXJ7svlPUnKxn0EQfUUdD2cKY7/F3GQe8qJ3QkwB4iSY3nTz0rzntFiVN5kw5/wCXRotLmLTyza6ksZPxFc3S58eaT8N3XLrb8e5M86nslsauEx2GsoUWyrloIuZvEpn01FZHGLytdYqcyjn5fo1r8QwH2HAp3ilMRiic42ZLakFVEHSTDGddh901F2Xt4c4W+cWjw7IEuW4zgqGzQp0iSsk7zHKujxEovIk3vX271f8Aexi52j032XXlfh1orEq1xW5eLOTy8itXu3TZeH3yBOik89M6Sflr8KHewXaHAWLRs2ndYYuTeKKWJgdY5ARvVrtb27wnc3rAdmZ7bKMoDKGKkCTO2o618xPp8j6zXGL/ANr78XZi1bGeyziy3LNy0sRaOYkyD45IABGwytz5ijV/UjYafoivIfZdiFt4l2a4FDpkyx7xkEb7QR9a9XF0mCDOvw2Px5VHxTCo9TKu+/7ia3otC15mgr2ldjmxC9/Z1uIviXm6CSCv8w105j01LmvEb9YEA+W+hgflWJ207RXMHh+8Tuy+ZQEfNL5iYyhSDyJk6QprHofEjmTxc/3kcfQ8g4JgA2YtOURtzP6ijLsV2ZW7iVfuQ9mWDF4ZYykbP70MRtNC+P4h3dqTALEtA6mSYr0X2edoFTDWbVx1BYGFLLnVySw8AMwRrPWQdwK+2WSXduuF5HRKkkq3Aftj2FGHxbqsrbbxpz0O4E8gZHyoU4xwzuSpmQ0/Svce32CfGWylq03eWyStwkKukhhqZMx0j3TtXhGLxD3CJMhfOY+VXUr5C1QVcGxqG0FOhgVvcAtXmz2LVxMlyWZXRbiGF3IOo1CjQ6V59gMUoEPIAJ1EzryMVd7Ods3wt0vlzgrliYIEg9D0rKWBSe/A3O1TRZ43wi/hbmVkyE6gDVD5qdfrrRbwHtBaxDBQMkKFyHRgoAHTXWTIquvtPw11Mt+0+Vt/dcDlOhBB6aUPYqxZa6Ww1wsijPOodfLUDbSSNp5Vq4kJtBf2h4RkQOpgTqAYPw+ewrCw2PS7+zvJnnZj7wneCNQfP/atXsz2utXW/bh3u21hAokNzmNFDiNSSBqJ5VlcWsWdbyeFGZwUkN3ZXVtUJlI6bbdJnTp4K1Wdx3ZEq/7O8FBEjvQxGkfftofqBUZ4dfs+8AwJibbrdE7AFVJI16gdKkscaKwbhL2kEKFPhaQRJM/Uz0ga1DjO0M28lmQ5uBSkw8MdQsasZOXSCAdtKc0qBM6cp1IE+sfSlWDxjtNca/cILgZiADcuAgAwBGboBSrGOJtJla/QJ+yXEr2Hw4QYRrocs+a20NqIhxlMERsYkHTnNDEdm7trE9yyr3d9XKlZMZFL6jeQVB5yJjejG72bOXJbu5RM6iCOehWCNKzMd2KuOpBxOcSDlYtAOsHWYMT9a83F1mLxHNNK+dnv5P7jnUjz7FcPe2PGhWcygnSGEGD0MddwdKhwnDHd1XKx1GbKJIUkHN8ifpR/b7DXE950KnbMC0EaCOYgdDVzB9j+7B0svPMo0jrBnpO1dkuvxJcj1A/xl1tItkd5av4XNkcR4wXLe8CCp1blAMqawePh1ulA3eWmh0ZVy5wwBVjpJYbHNMHMJo+xnY17igMLKAe7kV5A5ASYqp/6elVgFTrzUzynU+lKHXYUt5bj1ALa4NfDBu6zBDJzDwmNwZ3HUb60sRattca4ts2rRPhUEsEMbFjqZg0c/wDBl8DwhAPJvx+tVh2HxE+4PWf71pHqsTduS9xagVw5d5VBngE6bgDc6jWKRuG0D4iHBHgMGRzOYaSDy00+hTd7GXzobSHlmOWRqfvbjY/AVbsdkL66C1YzSpnLbZpTbUg6EgEjZue+rfV4V9Ze49SAPFYuGGUfGfyoq9mvF0tYt1YQ11IzkxBTUgzpDRPqB1rXxXYu/cbO4tBiSTAA1kmdBEyeVNXsNemC1sdfF/jWufP1PT5cbxuS3Jc0FPGw2Iwrpaa0c8KS7CCsiZA30mvM+J9g79vxG5Y35OEI6aEafP60TL2BuyQGSJ3k/hXG7A3T95PjP5ba1x9NPF060wyqueP5JUqBazwtGP8Azb+ImWZGlyI5wCpOo1InQydau4jg1loFvEWyohQHDqQNhJAjQbkDn8iBPZ4Y1uoOmk/Wdaa/YC5PhuWyPiPwrrl1uKT/AOn4fx+oagbx3ZW4ik5bZAI8VtmYQYg7Hy586pWuCXFBJtZgN5JEUbr7P3iO8+A1H/8AVK17Pbse/b9J0/H0pLr8SW817MesDsBkVpbDlh0F4gfhv8aJuH8Uu6d3giyj3f2x3jYk9elO/wCB7swTbG+ubQ/L0qdOxdwb3APQkjbyjWYHxqM2Xpsn+zv75foyW0W7nbHFjQ4W2nQG+NPUGCT8elUuMcVe+pkW1XR3yiTmA1DPMMZ108qVzsRdkQwYHrOm3r1ph7IYkCBGUiN4EbbEVz449LFqUWl7/q2VjlFO2CvFMECBcz5ifuqymPrM/wCfWsS2hU+GVjr+Mxv516Db7D3+eVQPjHyHTWuP2EvE65PKT9dvOvRh1mJKnKx+IDFrH4y8oZWLMGnMbn7UmSQRmeVUaagAaLWXxGwSxAlmLZmggjNrPiAAOvMaamKOj2GvdF0jntv5fqalfsDcy++k894HxH4+dV9Owr6weIjzvD4Xk63AJnwgEk6TqT0FT8WsWmYGwjoMqhlYR4gIJBk76H1mjj/ge5sHT6zy8tRv8qjudir/ACyH0b/FL6ZhbvULWgEwtjI37W2WifDJGsjeBtuIq1aw1t2j91mObMSxVVCmRESZMDQHejFOxF475QOsz+E1btez8k+J/kI+rUS67Cvrew/ER51xGyi3StlyyLsxBXMSNTlMECeXQDfer1nEWlsMgV7l27bGZtFFsh80DQlvdQtt0869AHs6w5AzOTv4um3l6/OuXfZvZVQReIOuuXqNtNxAOnrUf5LA9m37B4iA6zjbFuxbQA94gYh0OuZhMujJBymYMgiBHWosZw+2lq01i4Lly4WzlvC9oDKBodFJl/EC2wg0bN7PbWXS6xMjXLp58+vPyqxZ9nuHAli7xvrG+2gG++x5Vn9Pwq6bf99RKaAW52YDnMBcAOsIPCPSSTHrrSr0i12TwkbL8Xk/U0qy/wAg/J+38j1+hqLh+Q/1HXblJ/CpFswZHPqeUbQfn86rC8s66+uvyPWNKlOJXSVER5bHWPKvDd9iLJLeFBg5mHQz/fnXBhlHNuXvNP8Av/imW8cNZEz8dev6+tdW+p5QecA7D6DSfrS+auR2PyzAXbqAPXXXrSNsLqSQT1G+vrFNF8Zve0jkB1mDP50/MNefr9aG2KxZNYn4/wC413p2QiDLQddOWsaxtO1c7/fkf8dRT7WJAEn9RU99xWIITuTPIEc+eh1H+1cTD7SfmCI35aU98UMoIjz5nSTJnyO9MtY5i2WdNRBAAI3iTRXkGw9eHggeIyeUmf7xXDg9N/KSZ19KauLgzMxtp/en2sSvLSd6zbaFsIYE7g7bc/rNOOFI3ePIgxPrUb4qdA2m/Pfy600YjT39OhB/25U1YrQ8YQgk5lmSdJ+g6frlT3wRjc+cjn/cbVEmLEfofgNa59vJ5A6Sd+e/OnuwtEicPBMnM2h202H5VOLQH3Gn19B020FUkxxAEAAdP7kVL9ufXfX40fMlQ7J+7M7ek68vKldtHoQT/CCSeQA5xy3qucST94jlBpNi2EgSfXSfkKlPsFktlS0QCJPMR5c9hzp62NSNQdp8JMnaqb4w76+Wv+K42NJ2n+1VTa4EWreFmYJA9Bv+fl510YdW/mPWNenSqZxHr8NKT3Tymeub9a0JvuBYS1lnnEiPlG3zroOwGmo5a6aRt0/tVHEOxjby1qMq/IkepFV6tiNF8pGgkz12+M+f0qRcPuYEnXXXXXXT1FZisV3ZYOnXnPTSo2uayDP6+tKrWzFZq3LQjn67HQQPwFO7lIMtEbQdNPMjbyP+axhiG11P+9dOJO8zG3r5/CiMZLuFmkoAkmJkgTqIM7gARtyPWoMikyxOYncaacuvQ1T+2QCNdY5nfzprYo7zMx8AP19arTPzA0MyifEYIPU6jbX9RJrhxAESSY23006z/b51nHETHi9enpXGxUbEbGfn/aB86upeYy215SZPPX3fzpVS7+d/19KVT8wiD7aZ+dOF+D+X+aVKu6UUanGxcmIMU4Yg77aUqVGhDocMVptXRiTtSpUtEboKHWbw1zBtjBBGh5EyNR5aUxLhmf8Ab8KVKlS4BonF1ec6DlTDiOU0qVRpRLHC/wBf18653wHKlSqdKAd9oHKR9af369WpUqWhCGfbAOZil9sHU0qVX4aoqht3H6eEkRzpgxMwZpUqHFKIqOPjQOtSW8aeROtKlTcFXAUObHN+tKauPblSpUlji+wJCbibTz/KmniRNKlS8OPkJiGMMVGcT5GKVKtFCPkFDGxNcbE6TvNcpUKCEIXtYp90mATsZ+dKlVaEVRX72KjuYr9cqVKiMUCSF37Rp6023f60qVNJVYHTjlHL8a7SpVsscQs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078" name="Picture 6" descr="http://blogs.estadao.com.br/try-rugby/files/2012/08/scru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219199"/>
            <a:ext cx="8458200" cy="56388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sz="3600"/>
              <a:t>SCRUM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1800" dirty="0"/>
              <a:t>Jeff Sutherland, Ken </a:t>
            </a:r>
            <a:r>
              <a:rPr lang="en-US" sz="1800" dirty="0" err="1"/>
              <a:t>Schwaber</a:t>
            </a:r>
            <a:r>
              <a:rPr lang="en-US" sz="1800" dirty="0"/>
              <a:t> (1993)</a:t>
            </a:r>
            <a:endParaRPr lang="pt-BR" sz="1800" dirty="0"/>
          </a:p>
          <a:p>
            <a:pPr lvl="1">
              <a:lnSpc>
                <a:spcPct val="90000"/>
              </a:lnSpc>
            </a:pPr>
            <a:r>
              <a:rPr lang="en-US" sz="1800" dirty="0">
                <a:hlinkClick r:id="rId2"/>
              </a:rPr>
              <a:t>http://www.controlchaos.com/</a:t>
            </a:r>
            <a:endParaRPr lang="en-US" sz="1800" dirty="0"/>
          </a:p>
          <a:p>
            <a:pPr lvl="1">
              <a:lnSpc>
                <a:spcPct val="90000"/>
              </a:lnSpc>
            </a:pPr>
            <a:endParaRPr lang="en-US" sz="1800" dirty="0"/>
          </a:p>
          <a:p>
            <a:pPr>
              <a:lnSpc>
                <a:spcPct val="90000"/>
              </a:lnSpc>
            </a:pPr>
            <a:r>
              <a:rPr lang="en-US" sz="1800" dirty="0"/>
              <a:t>Sprints de 30 </a:t>
            </a:r>
            <a:r>
              <a:rPr lang="en-US" sz="1800" dirty="0" err="1"/>
              <a:t>dias</a:t>
            </a:r>
            <a:endParaRPr lang="en-US" sz="1800" dirty="0"/>
          </a:p>
          <a:p>
            <a:pPr lvl="1">
              <a:lnSpc>
                <a:spcPct val="90000"/>
              </a:lnSpc>
            </a:pPr>
            <a:r>
              <a:rPr lang="en-US" sz="1800" dirty="0" err="1"/>
              <a:t>Estabilizar</a:t>
            </a:r>
            <a:r>
              <a:rPr lang="en-US" sz="1800" dirty="0"/>
              <a:t> </a:t>
            </a:r>
            <a:r>
              <a:rPr lang="en-US" sz="1800" dirty="0" err="1"/>
              <a:t>requisitos</a:t>
            </a:r>
            <a:r>
              <a:rPr lang="pt-BR" sz="1800" dirty="0"/>
              <a:t> em cada iteração</a:t>
            </a:r>
          </a:p>
          <a:p>
            <a:pPr lvl="1">
              <a:lnSpc>
                <a:spcPct val="90000"/>
              </a:lnSpc>
            </a:pPr>
            <a:endParaRPr lang="en-US" sz="1800" dirty="0"/>
          </a:p>
          <a:p>
            <a:pPr>
              <a:lnSpc>
                <a:spcPct val="90000"/>
              </a:lnSpc>
            </a:pPr>
            <a:r>
              <a:rPr lang="en-US" sz="1800" dirty="0"/>
              <a:t>Scrum (</a:t>
            </a:r>
            <a:r>
              <a:rPr lang="en-US" sz="1800" dirty="0" err="1"/>
              <a:t>reunião</a:t>
            </a:r>
            <a:r>
              <a:rPr lang="en-US" sz="1800" dirty="0"/>
              <a:t> de status) </a:t>
            </a:r>
            <a:r>
              <a:rPr lang="en-US" sz="1800" dirty="0" err="1"/>
              <a:t>diária</a:t>
            </a:r>
            <a:r>
              <a:rPr lang="en-US" sz="1800" dirty="0"/>
              <a:t> (15 min)</a:t>
            </a:r>
          </a:p>
          <a:p>
            <a:pPr lvl="1">
              <a:lnSpc>
                <a:spcPct val="90000"/>
              </a:lnSpc>
            </a:pPr>
            <a:r>
              <a:rPr lang="en-US" sz="1800" dirty="0" err="1"/>
              <a:t>Guia</a:t>
            </a:r>
            <a:r>
              <a:rPr lang="en-US" sz="1800" dirty="0"/>
              <a:t> o </a:t>
            </a:r>
            <a:r>
              <a:rPr lang="en-US" sz="1800" dirty="0" err="1"/>
              <a:t>desenvolvimento</a:t>
            </a:r>
            <a:r>
              <a:rPr lang="en-US" sz="1800" dirty="0"/>
              <a:t> </a:t>
            </a:r>
            <a:r>
              <a:rPr lang="en-US" sz="1800" dirty="0" err="1"/>
              <a:t>daquele</a:t>
            </a:r>
            <a:r>
              <a:rPr lang="en-US" sz="1800" dirty="0"/>
              <a:t> </a:t>
            </a:r>
            <a:r>
              <a:rPr lang="en-US" sz="1800" dirty="0" err="1"/>
              <a:t>dia</a:t>
            </a:r>
            <a:endParaRPr lang="en-US" sz="1800" dirty="0"/>
          </a:p>
          <a:p>
            <a:pPr lvl="1">
              <a:lnSpc>
                <a:spcPct val="90000"/>
              </a:lnSpc>
            </a:pPr>
            <a:endParaRPr lang="en-US" sz="1800" dirty="0"/>
          </a:p>
          <a:p>
            <a:pPr>
              <a:lnSpc>
                <a:spcPct val="90000"/>
              </a:lnSpc>
            </a:pPr>
            <a:r>
              <a:rPr lang="en-US" sz="1800" dirty="0" err="1"/>
              <a:t>Foco</a:t>
            </a:r>
            <a:r>
              <a:rPr lang="en-US" sz="1800" dirty="0"/>
              <a:t> </a:t>
            </a:r>
            <a:r>
              <a:rPr lang="en-US" sz="1800" dirty="0" err="1"/>
              <a:t>em</a:t>
            </a:r>
            <a:r>
              <a:rPr lang="en-US" sz="1800" dirty="0"/>
              <a:t> </a:t>
            </a:r>
            <a:r>
              <a:rPr lang="en-US" sz="1800" dirty="0" err="1"/>
              <a:t>gerência</a:t>
            </a:r>
            <a:r>
              <a:rPr lang="en-US" sz="1800" dirty="0"/>
              <a:t> e tracking</a:t>
            </a:r>
          </a:p>
          <a:p>
            <a:pPr lvl="1">
              <a:lnSpc>
                <a:spcPct val="90000"/>
              </a:lnSpc>
            </a:pPr>
            <a:r>
              <a:rPr lang="en-US" sz="1800" dirty="0" err="1"/>
              <a:t>Pode</a:t>
            </a:r>
            <a:r>
              <a:rPr lang="en-US" sz="1800" dirty="0"/>
              <a:t> ser </a:t>
            </a:r>
            <a:r>
              <a:rPr lang="en-US" sz="1800" dirty="0" err="1"/>
              <a:t>combinado</a:t>
            </a:r>
            <a:r>
              <a:rPr lang="en-US" sz="1800" dirty="0"/>
              <a:t> com </a:t>
            </a:r>
            <a:r>
              <a:rPr lang="en-US" sz="1800" dirty="0" err="1"/>
              <a:t>métodos</a:t>
            </a:r>
            <a:r>
              <a:rPr lang="en-US" sz="1800" dirty="0"/>
              <a:t> </a:t>
            </a:r>
            <a:r>
              <a:rPr lang="en-US" sz="1800" dirty="0" err="1"/>
              <a:t>mais</a:t>
            </a:r>
            <a:r>
              <a:rPr lang="en-US" sz="1800" dirty="0"/>
              <a:t> </a:t>
            </a:r>
            <a:r>
              <a:rPr lang="en-US" sz="1800" dirty="0" err="1"/>
              <a:t>prescritivos</a:t>
            </a:r>
            <a:r>
              <a:rPr lang="en-US" sz="1800" dirty="0"/>
              <a:t> (ex: </a:t>
            </a:r>
            <a:r>
              <a:rPr lang="en-US" sz="1800" dirty="0" err="1"/>
              <a:t>XP@scrum</a:t>
            </a:r>
            <a:r>
              <a:rPr lang="en-US" sz="1800" dirty="0"/>
              <a:t>)</a:t>
            </a:r>
          </a:p>
          <a:p>
            <a:pPr lvl="1">
              <a:lnSpc>
                <a:spcPct val="90000"/>
              </a:lnSpc>
              <a:buFont typeface="Wingdings" pitchFamily="2" charset="2"/>
              <a:buNone/>
            </a:pPr>
            <a:endParaRPr lang="en-US" sz="1800" dirty="0"/>
          </a:p>
          <a:p>
            <a:pPr>
              <a:lnSpc>
                <a:spcPct val="90000"/>
              </a:lnSpc>
            </a:pPr>
            <a:endParaRPr lang="pt-BR" sz="1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40" name="Picture 8" descr="flo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620713"/>
            <a:ext cx="8388350" cy="54371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XP X SCRUM	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447800"/>
            <a:ext cx="8381999" cy="5410200"/>
          </a:xfrm>
        </p:spPr>
        <p:txBody>
          <a:bodyPr>
            <a:normAutofit/>
          </a:bodyPr>
          <a:lstStyle/>
          <a:p>
            <a:pPr lvl="1"/>
            <a:r>
              <a:rPr lang="pt-BR" sz="2000" dirty="0"/>
              <a:t>SCRUM com princípios semelhantes ao XP:	</a:t>
            </a:r>
          </a:p>
          <a:p>
            <a:pPr lvl="3"/>
            <a:r>
              <a:rPr lang="pt-BR" dirty="0"/>
              <a:t>Equipes pequenas</a:t>
            </a:r>
          </a:p>
          <a:p>
            <a:pPr lvl="3"/>
            <a:r>
              <a:rPr lang="pt-BR" dirty="0"/>
              <a:t>Requisitos instáveis ou desconhecidos</a:t>
            </a:r>
          </a:p>
          <a:p>
            <a:pPr lvl="3"/>
            <a:r>
              <a:rPr lang="pt-BR" dirty="0"/>
              <a:t>Iterações curtas para prover visibilidade ao desenvolvimento.</a:t>
            </a:r>
          </a:p>
          <a:p>
            <a:pPr lvl="1"/>
            <a:r>
              <a:rPr lang="pt-BR" sz="2000" dirty="0"/>
              <a:t>SCRUM com dimensões diferentes de XP:</a:t>
            </a:r>
          </a:p>
          <a:p>
            <a:pPr lvl="3"/>
            <a:r>
              <a:rPr lang="pt-BR" dirty="0" err="1"/>
              <a:t>Scrum</a:t>
            </a:r>
            <a:r>
              <a:rPr lang="pt-BR" dirty="0"/>
              <a:t> divide o desenvolvimento em </a:t>
            </a:r>
            <a:r>
              <a:rPr lang="pt-BR" dirty="0" err="1"/>
              <a:t>sprints</a:t>
            </a:r>
            <a:r>
              <a:rPr lang="pt-BR" dirty="0"/>
              <a:t> de 30 dias e reuniões diárias de 15 minutos.</a:t>
            </a:r>
          </a:p>
          <a:p>
            <a:pPr lvl="3"/>
            <a:r>
              <a:rPr lang="pt-BR" dirty="0"/>
              <a:t>As equipes são formadas por pessoas com competências diferentes: projetistas, programadores, engenheiros e gerentes de qualidade.</a:t>
            </a:r>
          </a:p>
          <a:p>
            <a:pPr lvl="3"/>
            <a:r>
              <a:rPr lang="pt-BR" dirty="0" err="1"/>
              <a:t>Scrum</a:t>
            </a:r>
            <a:r>
              <a:rPr lang="pt-BR" dirty="0"/>
              <a:t> possui um mecanismo de informação de status atualizado continuamente e a divisão de tarefas é explícita.</a:t>
            </a:r>
          </a:p>
          <a:p>
            <a:pPr lvl="1"/>
            <a:r>
              <a:rPr lang="pt-BR" sz="2000" dirty="0"/>
              <a:t>SCRUM e XP são complementares pois </a:t>
            </a:r>
            <a:r>
              <a:rPr lang="pt-BR" sz="2000" dirty="0" err="1"/>
              <a:t>Scrum</a:t>
            </a:r>
            <a:r>
              <a:rPr lang="pt-BR" sz="2000" dirty="0"/>
              <a:t> prove práticas de gerenciamento enquanto que XP prove práticas integradas de engenharia de SW.</a:t>
            </a:r>
          </a:p>
          <a:p>
            <a:pPr lvl="3"/>
            <a:endParaRPr lang="pt-BR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Backlog	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Lílian</a:t>
            </a:r>
            <a:endParaRPr lang="pt-BR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Product Backlog</a:t>
            </a:r>
            <a:endParaRPr lang="pt-BR" i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t-BR" i="1" dirty="0" smtClean="0"/>
              <a:t>É o coração do </a:t>
            </a:r>
            <a:r>
              <a:rPr lang="pt-BR" i="1" dirty="0" err="1" smtClean="0"/>
              <a:t>Scrum</a:t>
            </a:r>
            <a:r>
              <a:rPr lang="pt-BR" i="1" dirty="0" smtClean="0"/>
              <a:t>. É aqui que tudo começa. </a:t>
            </a:r>
          </a:p>
          <a:p>
            <a:endParaRPr lang="pt-BR" i="1" dirty="0" smtClean="0"/>
          </a:p>
          <a:p>
            <a:r>
              <a:rPr lang="pt-BR" i="1" dirty="0" smtClean="0"/>
              <a:t>Uma lista de requisitos, estórias, Coisas </a:t>
            </a:r>
            <a:r>
              <a:rPr lang="pt-BR" dirty="0" smtClean="0"/>
              <a:t>que o cliente deseja, descritas utilizando a terminologia do cliente.</a:t>
            </a:r>
          </a:p>
          <a:p>
            <a:endParaRPr lang="pt-BR" dirty="0" smtClean="0"/>
          </a:p>
          <a:p>
            <a:r>
              <a:rPr lang="pt-BR" dirty="0" smtClean="0"/>
              <a:t>Nós as chamamos de </a:t>
            </a:r>
            <a:r>
              <a:rPr lang="pt-BR" i="1" dirty="0" smtClean="0"/>
              <a:t>estórias, ou algumas vezes apenas de </a:t>
            </a:r>
            <a:r>
              <a:rPr lang="pt-BR" b="1" i="1" dirty="0" smtClean="0"/>
              <a:t>itens do </a:t>
            </a:r>
            <a:r>
              <a:rPr lang="pt-BR" b="1" i="1" dirty="0" err="1" smtClean="0"/>
              <a:t>backlog</a:t>
            </a:r>
            <a:r>
              <a:rPr lang="pt-BR" dirty="0" smtClean="0"/>
              <a:t>.</a:t>
            </a:r>
            <a:endParaRPr lang="pt-B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532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81000"/>
            <a:ext cx="8398686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As estórias incluem: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pt-BR" b="1" dirty="0" smtClean="0"/>
              <a:t>ID – Uma identificação única, apenas um número com autoincremento.</a:t>
            </a:r>
          </a:p>
          <a:p>
            <a:pPr lvl="1"/>
            <a:r>
              <a:rPr lang="pt-BR" dirty="0" smtClean="0"/>
              <a:t>Isso é para evitar que percamos o controle sobre as estórias quando nós mudamos seus nomes.</a:t>
            </a:r>
          </a:p>
          <a:p>
            <a:pPr lvl="1"/>
            <a:endParaRPr lang="pt-BR" dirty="0" smtClean="0"/>
          </a:p>
          <a:p>
            <a:r>
              <a:rPr lang="pt-BR" dirty="0" smtClean="0"/>
              <a:t> </a:t>
            </a:r>
            <a:r>
              <a:rPr lang="pt-BR" b="1" dirty="0" smtClean="0"/>
              <a:t>Nome – Um nome curto e descritivo para a estória. Por exemplo,</a:t>
            </a:r>
          </a:p>
          <a:p>
            <a:pPr lvl="1"/>
            <a:r>
              <a:rPr lang="pt-BR" dirty="0" smtClean="0"/>
              <a:t>“Ver o histórico de transações”. Suficientemente claro para que os desenvolvedores e o </a:t>
            </a:r>
            <a:r>
              <a:rPr lang="pt-BR" i="1" dirty="0" err="1" smtClean="0"/>
              <a:t>product</a:t>
            </a:r>
            <a:r>
              <a:rPr lang="pt-BR" i="1" dirty="0" smtClean="0"/>
              <a:t> </a:t>
            </a:r>
            <a:r>
              <a:rPr lang="pt-BR" i="1" dirty="0" err="1" smtClean="0"/>
              <a:t>owner</a:t>
            </a:r>
            <a:r>
              <a:rPr lang="pt-BR" i="1" dirty="0" smtClean="0"/>
              <a:t> entendam mais ou menos </a:t>
            </a:r>
            <a:r>
              <a:rPr lang="pt-BR" dirty="0" smtClean="0"/>
              <a:t>sobre o que estamos falando, e claro o bastante para distingui-la das demais estórias. Normalmente de 2 a 10 palavras.</a:t>
            </a:r>
            <a:endParaRPr lang="pt-BR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As estórias incluem: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pt-BR" b="1" dirty="0" smtClean="0"/>
              <a:t>Importância – a pontuação de importância dessa estória para o </a:t>
            </a:r>
            <a:r>
              <a:rPr lang="pt-BR" b="1" i="1" dirty="0" err="1" smtClean="0"/>
              <a:t>product</a:t>
            </a:r>
            <a:r>
              <a:rPr lang="pt-BR" b="1" i="1" dirty="0" smtClean="0"/>
              <a:t> </a:t>
            </a:r>
            <a:r>
              <a:rPr lang="pt-BR" b="1" i="1" dirty="0" err="1" smtClean="0"/>
              <a:t>owner</a:t>
            </a:r>
            <a:r>
              <a:rPr lang="pt-BR" i="1" dirty="0" smtClean="0"/>
              <a:t>. </a:t>
            </a:r>
          </a:p>
          <a:p>
            <a:pPr lvl="1"/>
            <a:r>
              <a:rPr lang="pt-BR" i="1" dirty="0" smtClean="0"/>
              <a:t>Por exemplo 10. Ou 150. Mais pontos = mais </a:t>
            </a:r>
            <a:r>
              <a:rPr lang="pt-BR" dirty="0" smtClean="0"/>
              <a:t>importante.</a:t>
            </a:r>
          </a:p>
          <a:p>
            <a:r>
              <a:rPr lang="pt-BR" dirty="0" smtClean="0"/>
              <a:t>Deve-se evitar o termo “prioridade” já que prioridade 1 é tipicamente interpretado como “prioridade mais alta”, o que fica feio se mais tarde você decidir que algo é ainda mais importante. Qual pontuação de prioridade esse item deveria receber? Prioridade 0? Prioridade -1?</a:t>
            </a:r>
            <a:endParaRPr lang="pt-BR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As estórias incluem: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pt-BR" b="1" dirty="0" smtClean="0"/>
              <a:t>Estimativa inicial – </a:t>
            </a:r>
          </a:p>
          <a:p>
            <a:pPr lvl="1"/>
            <a:r>
              <a:rPr lang="pt-BR" dirty="0" smtClean="0"/>
              <a:t>As estimativas iniciais da equipe sobre quanto tempo é necessário para implementar aquela estória, se comparada a outras estórias. A unidade é pontos por estória e geralmente corresponde mais ou menos a “relação homem/dias” ideal.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As estórias incluem: Estimativa Inicial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pt-BR" sz="3200" dirty="0" smtClean="0"/>
              <a:t>1. Pergunte à equipe “se vocês puderem ter o número ideal de pessoas para esta estória (nem muitas, nem poucas, normalmente duas), e se trancarem em uma sala cheia de comida e trabalharem sem distúrbio </a:t>
            </a:r>
            <a:r>
              <a:rPr lang="pt-BR" dirty="0" smtClean="0"/>
              <a:t>algum, após quantos dias vocês apresentarão uma implementação pronta, demonstrável e testada? </a:t>
            </a:r>
          </a:p>
          <a:p>
            <a:pPr lvl="1"/>
            <a:r>
              <a:rPr lang="pt-BR" dirty="0" smtClean="0"/>
              <a:t>Se a resposta for “com 3 pessoas trancados em uma sala levará aproximadamente 4 dias” então a estimativa inicial é de 12 pontos por estória.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As estórias incluem: Estimativa Inicial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pt-BR" sz="3200" dirty="0" smtClean="0"/>
              <a:t>2. O importante não é ter estimativas absolutamente precisas </a:t>
            </a:r>
          </a:p>
          <a:p>
            <a:pPr lvl="1"/>
            <a:r>
              <a:rPr lang="pt-BR" dirty="0" smtClean="0"/>
              <a:t>Por exemplo: dizer que uma estória com 2 pontos deverá gastar 2 dias, mas sim obter estimativas relativas corretas (por exemplo, dizer que uma estória com 2 pontos gastará cerca da metade de uma estória com 4 pontos).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As estórias incluem: Estimativa Inicial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pt-BR" sz="3200" b="1" dirty="0" smtClean="0"/>
              <a:t>Como demonstrar – Uma descrição em alto nível de como a </a:t>
            </a:r>
            <a:r>
              <a:rPr lang="pt-BR" sz="3200" dirty="0" smtClean="0"/>
              <a:t>estória será demonstrada na apresentação do </a:t>
            </a:r>
            <a:r>
              <a:rPr lang="pt-BR" sz="3200" dirty="0" err="1" smtClean="0"/>
              <a:t>sprint</a:t>
            </a:r>
            <a:r>
              <a:rPr lang="pt-BR" sz="3200" dirty="0" smtClean="0"/>
              <a:t>. Isso é simplesmente uma simples especificação de teste. “Faça isso, então faça aquilo e então isso deverá acontecer.”</a:t>
            </a:r>
          </a:p>
          <a:p>
            <a:pPr lvl="1"/>
            <a:r>
              <a:rPr lang="pt-BR" dirty="0" smtClean="0"/>
              <a:t> Se você pratica TDD (desenvolvimento orientado a </a:t>
            </a:r>
            <a:r>
              <a:rPr lang="pt-BR" sz="3200" dirty="0" smtClean="0"/>
              <a:t>testes) essa descrição pode ser usada como pseudocódigo para o seu código de teste de aceitação.</a:t>
            </a:r>
            <a:endParaRPr lang="pt-BR" dirty="0" smtClean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As estórias incluem: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t-BR" b="1" dirty="0" smtClean="0"/>
              <a:t>Notas – quaisquer outras informações, esclarecimentos, </a:t>
            </a:r>
            <a:r>
              <a:rPr lang="pt-BR" dirty="0" smtClean="0"/>
              <a:t>referências a outras fontes de informação, etc. Normalmente ágil bem breve.</a:t>
            </a:r>
            <a:endParaRPr lang="pt-BR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Exemplo</a:t>
            </a:r>
            <a:r>
              <a:rPr lang="en-US" dirty="0" smtClean="0"/>
              <a:t>: Product Backlog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506766"/>
            <a:ext cx="6192688" cy="5166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Campos </a:t>
            </a:r>
            <a:r>
              <a:rPr lang="en-US" dirty="0" err="1" smtClean="0"/>
              <a:t>adicionais</a:t>
            </a:r>
            <a:r>
              <a:rPr lang="en-US" dirty="0" smtClean="0"/>
              <a:t> - </a:t>
            </a:r>
            <a:r>
              <a:rPr lang="en-US" dirty="0" err="1" smtClean="0"/>
              <a:t>estória</a:t>
            </a:r>
            <a:r>
              <a:rPr lang="en-US" dirty="0" smtClean="0"/>
              <a:t>: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069160"/>
          </a:xfrm>
        </p:spPr>
        <p:txBody>
          <a:bodyPr>
            <a:normAutofit fontScale="85000" lnSpcReduction="20000"/>
          </a:bodyPr>
          <a:lstStyle/>
          <a:p>
            <a:r>
              <a:rPr lang="pt-BR" b="1" dirty="0" err="1" smtClean="0"/>
              <a:t>Track</a:t>
            </a:r>
            <a:r>
              <a:rPr lang="pt-BR" b="1" dirty="0" smtClean="0"/>
              <a:t> </a:t>
            </a:r>
            <a:r>
              <a:rPr lang="pt-BR" b="1" i="1" dirty="0" smtClean="0"/>
              <a:t>(</a:t>
            </a:r>
            <a:r>
              <a:rPr lang="pt-BR" b="1" i="1" dirty="0" err="1" smtClean="0"/>
              <a:t>Tilha</a:t>
            </a:r>
            <a:r>
              <a:rPr lang="pt-BR" b="1" i="1" dirty="0" smtClean="0"/>
              <a:t>/Rastro) – uma categorização básica dessa estória, </a:t>
            </a:r>
            <a:r>
              <a:rPr lang="pt-BR" dirty="0" smtClean="0"/>
              <a:t>por exemplo, “</a:t>
            </a:r>
            <a:r>
              <a:rPr lang="pt-BR" i="1" dirty="0" err="1" smtClean="0"/>
              <a:t>back</a:t>
            </a:r>
            <a:r>
              <a:rPr lang="pt-BR" i="1" dirty="0" smtClean="0"/>
              <a:t> </a:t>
            </a:r>
            <a:r>
              <a:rPr lang="pt-BR" i="1" dirty="0" err="1" smtClean="0"/>
              <a:t>office</a:t>
            </a:r>
            <a:r>
              <a:rPr lang="pt-BR" i="1" dirty="0" smtClean="0"/>
              <a:t>” ou “otimização”. Dessa forma, o </a:t>
            </a:r>
            <a:r>
              <a:rPr lang="pt-BR" i="1" dirty="0" err="1" smtClean="0"/>
              <a:t>product</a:t>
            </a:r>
            <a:r>
              <a:rPr lang="pt-BR" i="1" dirty="0" smtClean="0"/>
              <a:t> </a:t>
            </a:r>
            <a:r>
              <a:rPr lang="pt-BR" i="1" dirty="0" err="1" smtClean="0"/>
              <a:t>owner</a:t>
            </a:r>
            <a:r>
              <a:rPr lang="pt-BR" i="1" dirty="0" smtClean="0"/>
              <a:t> pode facilmente filtrar por todos os itens de </a:t>
            </a:r>
            <a:r>
              <a:rPr lang="pt-BR" dirty="0" smtClean="0"/>
              <a:t>“otimização” e definir sua prioridade para baixa, etc.</a:t>
            </a:r>
          </a:p>
          <a:p>
            <a:endParaRPr lang="pt-BR" dirty="0" smtClean="0"/>
          </a:p>
          <a:p>
            <a:r>
              <a:rPr lang="pt-BR" dirty="0" smtClean="0"/>
              <a:t> </a:t>
            </a:r>
            <a:r>
              <a:rPr lang="pt-BR" b="1" dirty="0" smtClean="0"/>
              <a:t>Componentes – Geralmente são incluídos campos na forma de </a:t>
            </a:r>
            <a:r>
              <a:rPr lang="pt-BR" dirty="0" smtClean="0"/>
              <a:t>“</a:t>
            </a:r>
            <a:r>
              <a:rPr lang="pt-BR" i="1" dirty="0" err="1" smtClean="0"/>
              <a:t>checkboxes</a:t>
            </a:r>
            <a:r>
              <a:rPr lang="pt-BR" i="1" dirty="0" smtClean="0"/>
              <a:t>” em um documento no Excel, por exemplo “base de </a:t>
            </a:r>
            <a:r>
              <a:rPr lang="pt-BR" dirty="0" smtClean="0"/>
              <a:t>dados, servidor, cliente”. Aqui a equipe ou o </a:t>
            </a:r>
            <a:r>
              <a:rPr lang="pt-BR" i="1" dirty="0" err="1" smtClean="0"/>
              <a:t>product</a:t>
            </a:r>
            <a:r>
              <a:rPr lang="pt-BR" i="1" dirty="0" smtClean="0"/>
              <a:t> </a:t>
            </a:r>
            <a:r>
              <a:rPr lang="pt-BR" i="1" dirty="0" err="1" smtClean="0"/>
              <a:t>owner</a:t>
            </a:r>
            <a:r>
              <a:rPr lang="pt-BR" i="1" dirty="0" smtClean="0"/>
              <a:t> </a:t>
            </a:r>
            <a:r>
              <a:rPr lang="pt-BR" dirty="0" smtClean="0"/>
              <a:t>podem identificar quais componentes técnicos estão envolvidos na implementação dessa história. Isto é útil quando se tem várias equipes de </a:t>
            </a:r>
            <a:r>
              <a:rPr lang="pt-BR" i="1" dirty="0" err="1" smtClean="0"/>
              <a:t>Scrum</a:t>
            </a:r>
            <a:r>
              <a:rPr lang="pt-BR" i="1" dirty="0" smtClean="0"/>
              <a:t>, como por exemplo uma equipe de </a:t>
            </a:r>
            <a:r>
              <a:rPr lang="pt-BR" i="1" dirty="0" err="1" smtClean="0"/>
              <a:t>back</a:t>
            </a:r>
            <a:r>
              <a:rPr lang="pt-BR" i="1" dirty="0" smtClean="0"/>
              <a:t> </a:t>
            </a:r>
            <a:r>
              <a:rPr lang="pt-BR" i="1" dirty="0" err="1" smtClean="0"/>
              <a:t>office</a:t>
            </a:r>
            <a:r>
              <a:rPr lang="pt-BR" i="1" dirty="0" smtClean="0"/>
              <a:t> </a:t>
            </a:r>
            <a:r>
              <a:rPr lang="pt-BR" dirty="0" smtClean="0"/>
              <a:t>e outra de cliente, assim facilitando a decisão de cada equipe na escolha das estórias.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Campos </a:t>
            </a:r>
            <a:r>
              <a:rPr lang="en-US" dirty="0" err="1" smtClean="0"/>
              <a:t>adicionais</a:t>
            </a:r>
            <a:r>
              <a:rPr lang="en-US" dirty="0" smtClean="0"/>
              <a:t> - </a:t>
            </a:r>
            <a:r>
              <a:rPr lang="en-US" dirty="0" err="1" smtClean="0"/>
              <a:t>estória</a:t>
            </a:r>
            <a:r>
              <a:rPr lang="en-US" dirty="0" smtClean="0"/>
              <a:t>: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781128"/>
          </a:xfrm>
        </p:spPr>
        <p:txBody>
          <a:bodyPr>
            <a:normAutofit/>
          </a:bodyPr>
          <a:lstStyle/>
          <a:p>
            <a:r>
              <a:rPr lang="pt-BR" b="1" dirty="0" smtClean="0"/>
              <a:t>Solicitante – o </a:t>
            </a:r>
            <a:r>
              <a:rPr lang="pt-BR" b="1" i="1" dirty="0" err="1" smtClean="0"/>
              <a:t>product</a:t>
            </a:r>
            <a:r>
              <a:rPr lang="pt-BR" b="1" i="1" dirty="0" smtClean="0"/>
              <a:t> </a:t>
            </a:r>
            <a:r>
              <a:rPr lang="pt-BR" b="1" i="1" dirty="0" err="1" smtClean="0"/>
              <a:t>owner</a:t>
            </a:r>
            <a:r>
              <a:rPr lang="pt-BR" b="1" i="1" dirty="0" smtClean="0"/>
              <a:t> pode querer manter o rastro de </a:t>
            </a:r>
            <a:r>
              <a:rPr lang="pt-BR" dirty="0" smtClean="0"/>
              <a:t>qual cliente ou o </a:t>
            </a:r>
            <a:r>
              <a:rPr lang="pt-BR" i="1" dirty="0" err="1" smtClean="0"/>
              <a:t>stakeholder</a:t>
            </a:r>
            <a:r>
              <a:rPr lang="pt-BR" i="1" dirty="0" smtClean="0"/>
              <a:t> que solicitou o item, para poder </a:t>
            </a:r>
            <a:r>
              <a:rPr lang="pt-BR" dirty="0" smtClean="0"/>
              <a:t>fornecer um </a:t>
            </a:r>
            <a:r>
              <a:rPr lang="pt-BR" i="1" dirty="0" smtClean="0"/>
              <a:t>feedback sobre o progresso desse item.</a:t>
            </a:r>
          </a:p>
          <a:p>
            <a:endParaRPr lang="pt-BR" i="1" dirty="0" smtClean="0"/>
          </a:p>
          <a:p>
            <a:r>
              <a:rPr lang="pt-BR" dirty="0" smtClean="0"/>
              <a:t> </a:t>
            </a:r>
            <a:r>
              <a:rPr lang="pt-BR" b="1" dirty="0" smtClean="0"/>
              <a:t>ID do </a:t>
            </a:r>
            <a:r>
              <a:rPr lang="pt-BR" b="1" dirty="0" err="1" smtClean="0"/>
              <a:t>bug</a:t>
            </a:r>
            <a:r>
              <a:rPr lang="pt-BR" b="1" dirty="0" smtClean="0"/>
              <a:t> – se houver um sistema separado para registro de </a:t>
            </a:r>
            <a:r>
              <a:rPr lang="pt-BR" dirty="0" smtClean="0"/>
              <a:t>erros (</a:t>
            </a:r>
            <a:r>
              <a:rPr lang="pt-BR" i="1" dirty="0" err="1" smtClean="0"/>
              <a:t>bug</a:t>
            </a:r>
            <a:r>
              <a:rPr lang="pt-BR" i="1" dirty="0" smtClean="0"/>
              <a:t> </a:t>
            </a:r>
            <a:r>
              <a:rPr lang="pt-BR" i="1" dirty="0" err="1" smtClean="0"/>
              <a:t>tracking</a:t>
            </a:r>
            <a:r>
              <a:rPr lang="pt-BR" i="1" dirty="0" smtClean="0"/>
              <a:t>), como nós fazemos com o </a:t>
            </a:r>
            <a:r>
              <a:rPr lang="pt-BR" i="1" dirty="0" err="1" smtClean="0"/>
              <a:t>Jira</a:t>
            </a:r>
            <a:r>
              <a:rPr lang="pt-BR" i="1" dirty="0" smtClean="0"/>
              <a:t>, é útil manter </a:t>
            </a:r>
            <a:r>
              <a:rPr lang="pt-BR" dirty="0" smtClean="0"/>
              <a:t>a </a:t>
            </a:r>
            <a:r>
              <a:rPr lang="pt-BR" dirty="0" err="1" smtClean="0"/>
              <a:t>rastreabilidade</a:t>
            </a:r>
            <a:r>
              <a:rPr lang="pt-BR" dirty="0" smtClean="0"/>
              <a:t> da estória com um ou mais erros reportados sobre ela.</a:t>
            </a:r>
            <a:endParaRPr lang="pt-BR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quê</a:t>
            </a:r>
            <a:r>
              <a:rPr lang="en-US" dirty="0" smtClean="0"/>
              <a:t>????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54274" name="Picture 2" descr="http://t3.gstatic.com/images?q=tbn:ANd9GcRiFJKdsrZGOjgdUij6_o6MGz2mhG6jBYO4xs6FXH-gKL-MFWm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1828800"/>
            <a:ext cx="4953000" cy="44702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Backlog – </a:t>
            </a:r>
            <a:r>
              <a:rPr lang="en-US" dirty="0" err="1" smtClean="0"/>
              <a:t>nível</a:t>
            </a:r>
            <a:r>
              <a:rPr lang="en-US" dirty="0" smtClean="0"/>
              <a:t> de </a:t>
            </a:r>
            <a:r>
              <a:rPr lang="en-US" dirty="0" err="1" smtClean="0"/>
              <a:t>negócio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Colocar  “Adicionar índice na tabela de eventos” no </a:t>
            </a:r>
            <a:r>
              <a:rPr lang="pt-BR" dirty="0" err="1" smtClean="0"/>
              <a:t>backlog</a:t>
            </a:r>
            <a:r>
              <a:rPr lang="pt-BR" dirty="0" smtClean="0"/>
              <a:t>?</a:t>
            </a:r>
          </a:p>
          <a:p>
            <a:endParaRPr lang="pt-BR" dirty="0" smtClean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Backlog – </a:t>
            </a:r>
            <a:r>
              <a:rPr lang="en-US" dirty="0" err="1" smtClean="0"/>
              <a:t>nível</a:t>
            </a:r>
            <a:r>
              <a:rPr lang="en-US" dirty="0" smtClean="0"/>
              <a:t> de </a:t>
            </a:r>
            <a:r>
              <a:rPr lang="en-US" dirty="0" err="1" smtClean="0"/>
              <a:t>negócio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pt-BR" dirty="0" smtClean="0"/>
              <a:t>Ao invés de colocar “</a:t>
            </a:r>
            <a:r>
              <a:rPr lang="pt-BR" sz="3000" b="1" dirty="0" smtClean="0"/>
              <a:t>Adicionar índice na tabela de eventos</a:t>
            </a:r>
            <a:r>
              <a:rPr lang="pt-BR" dirty="0" smtClean="0"/>
              <a:t>” no </a:t>
            </a:r>
            <a:r>
              <a:rPr lang="pt-BR" dirty="0" err="1" smtClean="0"/>
              <a:t>backlog</a:t>
            </a:r>
            <a:r>
              <a:rPr lang="pt-BR" dirty="0" smtClean="0"/>
              <a:t>?</a:t>
            </a:r>
          </a:p>
          <a:p>
            <a:endParaRPr lang="pt-BR" dirty="0" smtClean="0"/>
          </a:p>
          <a:p>
            <a:r>
              <a:rPr lang="pt-BR" dirty="0" smtClean="0"/>
              <a:t>A equipe é normalmente melhor adaptada para descobrir </a:t>
            </a:r>
            <a:r>
              <a:rPr lang="pt-BR" i="1" dirty="0" smtClean="0"/>
              <a:t>como resolver algo, assim o </a:t>
            </a:r>
            <a:r>
              <a:rPr lang="pt-BR" i="1" dirty="0" err="1" smtClean="0"/>
              <a:t>product</a:t>
            </a:r>
            <a:r>
              <a:rPr lang="pt-BR" i="1" dirty="0" smtClean="0"/>
              <a:t> </a:t>
            </a:r>
            <a:r>
              <a:rPr lang="pt-BR" i="1" dirty="0" err="1" smtClean="0"/>
              <a:t>owner</a:t>
            </a:r>
            <a:r>
              <a:rPr lang="pt-BR" i="1" dirty="0" smtClean="0"/>
              <a:t> deve focar-se nos objetivos de negócio.</a:t>
            </a:r>
          </a:p>
          <a:p>
            <a:endParaRPr lang="pt-BR" i="1" dirty="0" smtClean="0"/>
          </a:p>
          <a:p>
            <a:r>
              <a:rPr lang="pt-BR" dirty="0" smtClean="0"/>
              <a:t>Então nós reformulamos a estória nos termos do objetivo subjacente (“</a:t>
            </a:r>
            <a:r>
              <a:rPr lang="pt-BR" b="1" dirty="0" smtClean="0"/>
              <a:t>acelerar a pesquisa de eventos no </a:t>
            </a:r>
            <a:r>
              <a:rPr lang="pt-BR" b="1" i="1" dirty="0" smtClean="0"/>
              <a:t>formulário</a:t>
            </a:r>
            <a:r>
              <a:rPr lang="pt-BR" i="1" dirty="0" smtClean="0"/>
              <a:t>”). A descrição </a:t>
            </a:r>
            <a:r>
              <a:rPr lang="pt-BR" b="1" i="1" dirty="0" smtClean="0"/>
              <a:t>técnica</a:t>
            </a:r>
            <a:r>
              <a:rPr lang="pt-BR" i="1" dirty="0" smtClean="0"/>
              <a:t> original acaba virando uma </a:t>
            </a:r>
            <a:r>
              <a:rPr lang="pt-BR" dirty="0" smtClean="0"/>
              <a:t>nota (“</a:t>
            </a:r>
            <a:r>
              <a:rPr lang="pt-BR" b="1" dirty="0" smtClean="0"/>
              <a:t>Indexar a tabela de eventos poderia resolver isso</a:t>
            </a:r>
            <a:r>
              <a:rPr lang="pt-BR" dirty="0" smtClean="0"/>
              <a:t>”).</a:t>
            </a:r>
            <a:endParaRPr lang="pt-BR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Papéis</a:t>
            </a:r>
            <a:r>
              <a:rPr lang="en-US" dirty="0" smtClean="0"/>
              <a:t> do SCRUM	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Lílian</a:t>
            </a:r>
            <a:endParaRPr lang="pt-BR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Papéis</a:t>
            </a:r>
            <a:r>
              <a:rPr lang="en-US" dirty="0" smtClean="0"/>
              <a:t> do SCRUM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pt-BR" dirty="0"/>
          </a:p>
        </p:txBody>
      </p:sp>
      <p:pic>
        <p:nvPicPr>
          <p:cNvPr id="1026" name="Picture 2" descr="http://www.acarlos.com.br/blog/wp-content/uploads/2008/02/blog_scrum_role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524000"/>
            <a:ext cx="6096000" cy="521520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Principais</a:t>
            </a:r>
            <a:r>
              <a:rPr lang="en-US" dirty="0" smtClean="0"/>
              <a:t> </a:t>
            </a:r>
            <a:r>
              <a:rPr lang="en-US" dirty="0" err="1" smtClean="0"/>
              <a:t>Causas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552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0080" y="1676400"/>
            <a:ext cx="8214358" cy="3733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Uso</a:t>
            </a:r>
            <a:r>
              <a:rPr lang="en-US" dirty="0" smtClean="0"/>
              <a:t> das </a:t>
            </a:r>
            <a:r>
              <a:rPr lang="en-US" dirty="0" err="1" smtClean="0"/>
              <a:t>Funcionalidades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563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1" y="1170524"/>
            <a:ext cx="7010400" cy="5487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Processos</a:t>
            </a:r>
            <a:r>
              <a:rPr lang="en-US" dirty="0" smtClean="0"/>
              <a:t> </a:t>
            </a:r>
            <a:r>
              <a:rPr lang="en-US" dirty="0" err="1" smtClean="0"/>
              <a:t>empírico</a:t>
            </a:r>
            <a:r>
              <a:rPr lang="en-US" dirty="0" smtClean="0"/>
              <a:t> x </a:t>
            </a:r>
            <a:r>
              <a:rPr lang="en-US" dirty="0" err="1" smtClean="0"/>
              <a:t>Processos</a:t>
            </a:r>
            <a:r>
              <a:rPr lang="en-US" dirty="0" smtClean="0"/>
              <a:t> </a:t>
            </a:r>
            <a:r>
              <a:rPr lang="en-US" dirty="0" err="1" smtClean="0"/>
              <a:t>definidos</a:t>
            </a:r>
            <a:endParaRPr lang="pt-BR" dirty="0"/>
          </a:p>
        </p:txBody>
      </p:sp>
      <p:sp>
        <p:nvSpPr>
          <p:cNvPr id="1026" name="AutoShape 2" descr="data:image/jpeg;base64,/9j/4AAQSkZJRgABAQAAAQABAAD/2wCEAAkGBxQQEBQUEhQVFhUVFhUXFhQVFRYXFxQYGBccGBcVFRUYHSggGBolGxQYITEhJSkrLi4uFx8zODMsNygtLisBCgoKDg0OGhAQGywlHyQsLCwsLCwsLywsLCwsLDQsLCwsLCwsLCwsLCwsLCwsLCwsLCwsLCwsLCwsLCwsLCwsLP/AABEIAQMAwgMBIgACEQEDEQH/xAAcAAABBQEBAQAAAAAAAAAAAAAAAQIEBQYDBwj/xABLEAABAwIDBAUFDQQJBAMAAAABAgMRAAQSITEFBhNBIjJRYXEHQoGRoRQjJDNSYnJzgrGywdE0U5LwFUODk6KzwtLhFmN08Rej4v/EABoBAAIDAQEAAAAAAAAAAAAAAAABAgMEBQb/xAAvEQEBAAICAQMBBgUFAQAAAAAAAQIRAyExBBJRMhMiM0FhcRSRocHwQlKB0eEV/9oADAMBAAIRAxEAPwClApaKK9A4paSkmkoM6im0UgWaJptFAOpJpKKAWikpKAdSUlLQYoq/sN0bh1lbxTw0JSVArkFcCYSnX0mqBaSDB1FQxzxt1KlcLJuwk0TTaKmgdNJSUUAtFNooBaIpJpaYJFJTqKNB2pKdTaCJRS0lAJRS0lICiiigxRFSrCwcfWENIK1HkBp3k8h3mvRt3NwENwu5hxf7sdRPj8o+yqeXmx4/K3j4ss/DEbF3afugVpThbSCS4rJOQmE/KPhVVcW6m1FKhBFek75+UOzskKYQeK5BQUM4YaBEHErqggeaM9NNaXduytdoBt7ouogkdk6YVDWQdQeYzrHj6373c6ab6Wa68sRsLdt+8PvaIRzcVkgenme4V6Xu/uWxawpQ4rg89YyT9FOg8TnUbevyg2WzAWyoOOpEC3ZiU9yz1Wx459gNeObd312jtpwsthQbVPwdiYKeZdVqtPaVQnuFVcnqc+TqeFvHwY4d16jvr5TbK3SphCi+4roq4UFDecGV6FQz6KZzyMVmNpWKX0BxvUgEcsQOYyOhrHI3dtrNOO9eC3ADhZaUMIMZBb0EKPzWwdOtXpVsAQ3ExgaidYwJ176hxZXC7lS5JMpphSk+rXuptembX2chVktOECbgZgZ/EiPvPrrzq7ti2opV6D210uHnnIwcvDcEeilpK0KRRRRQBSikpaYFFFFAd6SnUlBG0UtJQCUUtFIACtfu5uK6/C35ab1iOmodwPVHefVWo2DsC2sGE3D5SFYUqU46QEtkiYTOhzjtNYrfjyuqCFJ2eMIyHuhxOZkEy22erkOsqfo1zub1d8YfzbuP00neTebT2xYbEZAWUokSlpPSed741P0jAHaK8Z318qd1ey2zNuycsCCeIscsbgzz+SmBylVUFnsa5vSbh9ZbbWSpVy+VKU5GvDT13Tyy6IjMip7G2LeyITYNlb0ge6XIU5JyhuMm5mIblXLGaw927rZ1PCnvd37lhlLjqAieqypQD2GJxlrVKY5GDziM657C2xeIKmbJx4F/oqbZkqcj5ISMQMDVMGO6pu8Oz7tCQ7cqIXrw8QxtiR0ltgy3mdVdLt5TF2FtK44pRaol10YSGkHEuSCcSUZr006vOKNDa8Y3YYtk8S/eE6lhtSSqZzDjuaUHtCcavo05e8TrwFrs63wIV5jaFEucsRTmtwj5SyY7BSo3abZh3aT8q/ctrSpQ54Vu5ttZiISFq7hSXG9Rw8CwZDTajEJCpd7MRMuPH6RidE1JEp3aQwC9fvniAGG21JWoGMgt0nAjPzU4jy6NenhQUoEaHCR3CBFeYp3TdgvX7vCKUqUG1jiO5CY4Kcmk/SIPzTXpyYx5aSI7I5eynCq22gmLVf8A5Kf8lNY3eBmWpjMEernW12gn4K5/5CT/APSms44ARnocvXU+LL22VHkx3NMRSU9SYJ8aSuw5ZtFLRTBIpRSxSigG0tLFFM3aKSnxSRQibSRTqSKASKQqjM8s/VToqLtJUNL7xH8Rj86jndY2njN2RC23t1++XxLlwqjNKB0W0ZEwhGg1A5k9tVd5c+51NqLYVBUoBaUqBgBIJQronMnWdNKlJeSiMAkmBjUM+tHQT4JqMraq7d4LwjiBEBSglRQVKkKTikJVGhAkTlFcXLqdOpj3Vi5s65u/fr50sNKgwuS4tOcYGiQop7CopR2HlS/041bDBYNlKj0eOo4nlTlAcAGGcui2EzzKqcjYb75Dl86WUnpQ4Cp1fOQySD9twpHeaF7yMWYixb6XN9RxOH+1gBIjk2E+JqCxU7UYuLdxC7jGhSkkpChET5qk+ZI81QkjURnVrb7aKWwxZNpbLgTiS0hSlvKiSCASpYzMJmByTVDdXrqXFG4GawCptSSmUnNMpOcGZCtc5Bq7d3xSwgtWLSWwRClicS+ULdPTXnyBSnupBJG6kKLm0HuHH9UClx4CND/Vscj0s/m0P73sWoKNntBOUKdBJWfpXBGIjuQEpqIzundPgLvF+52zmA6CFHvatU9M/SVhHzqlL2hY7PMW7fFeH9a6EurB7UNfFNHxxK76kSDb7IvLxPHe6FvmrE4oMtLjOGwc3SY1E+Ir1wpAcIGgUQPAHKvIHNr3e0XSPfFAiXMILiw3zxKIOFMT2CvX1IwuKT2KI9RinCq2vQfcrsmfhCSO4cFGX31mbwwgnw+8Vqb4fBHfr0f5SKy158Wr+edPEsmRd6x8T99Miuro6R8T99Miu1PDlXybFEU6KSKZEilApQKUCmCRSU+KKDdaSKfFJFNE2KSKdFEUA2KrttLhCRMSrPKckgkwPQKsoqq2uEqUAowEjTmcRg/hHrrP6i646t4ZvOKouJEBAM9p6xOGBl4q55VzttuqtXHFISOKSkB1QBU3hBSShZ+LJnVOeWtPhOOQDBjLnrqBz6upp2yd4xbAlppPHUokvEYljM4Qkq6LcSc0jFnrXJydLBMRsC6uffLxzgNq6XvgONfzkW8415+cvCM+tUgbTtrL9kaxOD+vdwrcntRlw2tfNBV86uTGy7y8HFeIaaUZLr5KEr+gDK3z9EK8RUhb1jYjoj3S98t5IKQfmWwMelxR8BUFjP3F97pd+FEqC1CFYpWiYEpWqdciQrI9xq4TvFa2OVg0OJpxyQ46f7YjC3/ZJHjVSEt37pLi0srUsy4EdFQJnptI0VHNIg8xzq4x7P2d1U+6HhHTfAIB+ZapOEaZcQq9FIINvaX+08SxIaJ6bqlcNoZ5431npHtAJPdVinYtjYgG4X7oWPNSVMseBUffXY+aEVV7R3mu71YSnESckCCtcfJbaSIT4JFTWNx3Zx3zyWCfNc99uCOUMJPR+2U1JEt1vit1It7ZIabJgJbHAaST52FOaiPlLJNequJh1Q7Fn768zXeWNoMDDIcd04lwouOEzlhbRCGj3wT316Y6ZdV9NX4qcFXN5+yPfXN/5aKy131FeFai6PwR/ueb/wAtusxc9RXgalgWTJvDpHxNMiur46R8a5xXZw+mOTl5psURTooipEQClApYpQKYJFFegbM3dslsNKWF4lNoUqHIElIJgR20Vmvq8JdarRPT5fow0UkU+KSK1MxkURTooigGRVBfpCnVFSgkAwnmo4QCY7M1eytDFZwWqVEuOKgLUT2qhRkDPTIDt1rH6zL7sjT6ad2uL90EA8NOEQvpqzUYTy9NLZbYtbRKS0yF3BAKnXIdKFESQ02fe2wD2hau8VxvblKm1JQkAKwypROZx9up09lTkNbPsRnN07rLoKGp+bboONYz1cUBl1a5mXlvx8I6Xb/ai1FAWoDrrxdFIAHxtwshKddCR4VORu9aWgxXL3GV+7ZVw2p7F3CxiXrohP2qrdp723FzgbQISDDaAkAJnQNMIGBJ8AaerdB/hqdu3EMZSE3CiHViJ6LKQVIEwJUEgTPKkkgWuwnLpYNoSSZKkKcQ2toRmS4ohKkfOBHeBV9ZbsWlqkru3+KoZlu3OFsHWF3Tgzn5iT41k4etl4TkojoZY0qxZBTZ0VPKJq9tNyrt+Hbsi3Qcwu6UUqI/7bABcPoSB30gnO77pYSW7FpLSTkeACgq+suFS4v1wapLZu82gvA0lazOaGUnKc5WoaDvUYrSC02bYpBVNwsR0nzwmpHNLDZxrHcpXoqBtLf1xaOEymGxMNoSGWB4NIjF6c6ZJOzN0U2ikuXNw0haCk8FuXlziEhxaOg3ryKvCvTXDLqvpn8VeM7F493ct48amwtGNLYISkFQAKiNBJHW8K9kJlw/SP304VXl3+yP/Wt/gRWWuOor6J+6tTdfslx9Y1+Buss91T4H7qeIyZh8dI0yK6vDM0yK7XH9M/Zys/qpsURTooipoGxSgUsU4Cmaa3tFaUgA5AAD0UVEpar+zx+Fnvp8UkV0ikIqxU5xSRXSKSKCRrxzA2tXYkn2Ze2smi2UczkABmrlA7OQk8+ytLt1eFhUakpA/iH5A1llrKxmZBJ7gJV+g9tc71d+9I2+mn3bT3rEu4WmZW6pcDMAdFPyiQlIzmSQKn2+69tb9K6uAs6lq1IIHOF3TnRA+iF+NUN86oKQEdYkkCDqs4RA1JyPrq2Y3NunIculBhBzCrpRQojmW7cAuH0JAPbWC+W3Hwlq3wbtgU2LSWeRU1PEUOxdyuXD9mB3VQPXrr4cUokJHSXgTigKOqyTz7zFaVFrs60EqC7lY5vEssyOaWGyXFjuUseFQ9q76Orb4bR4TQOSGkIaaEf9pIhf251NI1bu9vc7ZghsqEiAERqdSFGS34pgmmnad1eOEIKsSj1UBTjq/TmonPlFWWyFbPUFOvsyoFIwpe4LCtcykDGDl1UqAPdUt/fzhpLdohLSDlgtkBlJ+k58Yr0k0GZZeT9YJXfOpt5BMOqxvKVyPARKo+lh/OpnD2dZAHhm4WPPulYG5+bbNmVDuUo+FZJzaT7pCQcOI5JbBK1E9+pPhVzZbgXSwFvJSwlWfEu18MnwQffFH7FPtFZNb3O3jzNuyVJQXGwG2kpZZTCgogNpAByTHSr0ZHX9P51htj7Js7R9lfGduHA8zhKGuGyklYAnGcaszqAPA6Hbs6jxpwVf3P7JcfWNfhbrLODI+BrVPn4Hc/WN/hbrLODKniWTNuDOmRXVQpsV2uL6J+zlcn10yKWKdFLFTQMApwFLFKBTBKKfFJQklXAlU6zmI0jx51yiktUQgd+frrpFV8W/ZN/A5Ne66c4pIrpFEVYgz+9K4S2PnKVH0U//AKqgbxSOXV0zVkPZme6rzb6k8YBZMJQOiDqVKM8+wCq1W0IBDaQBGvgrWa5PqLvkrocPWEQ7bbLti8VNYkrwcPEmAuCQpQ4mqc/k1yF7c3bhSjGpasylsKccV4nNXpqwsbi0CnHLlrjLCyEBbpbby5lDfTcP2gKnXW/LnD4bMNt8mrdIYbjnOHpK+0TWS1rkunC33HdTKrt1q17Q4riv93vDcn+Ippm29nWLbaUNquSsqzfXgEQOVumTgnniKqqTtB1xWBMyo5IQCVK8AMyaTa+xrq1Slx5h1sLkgrSUnxUnrJ+0BNHZ6iXs7ch57pcW2Q1OTzjog8yEtCXCoDlhq7Z2Ls+2EuOPXRGulqx6zLh/w1i2NqOITCFBMznEqM8pPhVvszdC9vemGXVJ/eOdBsd/EcITHgaIS/Xv0i3BTaJaYEQRatgKVl5z6pWo9+Ks7c7xPOrKgMJOq1ErWe8k/pWj2fuawwpKrm7aVGZZtkF8qHyS4cLY9ZqU69s60nh2yFKEQu9cLpPPJlOFH30+gpNyLVy4v2CvG4kOonXCg4hBJ0Hhzr1Zk5j0Vhdnb3vXd1bsocUUB5o4G0JbaCQtM9AAA5HmJrc2+o9FBL98fA7n6xr8LdZc1qXv2O5+sa/C3WWpwVnopIp4FLFdrh/Djk8v11zilinxRFWoGRTgKcBTgKAZFFPiig3UJyoiusUhTQi5RSRXXDSRQTFbSRxbl3MAJIE69UREchNRuGgCJk4oE5wk6aZaSa4vHirURJxFZgDLpHtOmU09y0UltaoCYSoiTKsxhHdXFzy3bXVxmpIbsjdJT6EuvP27DapIxrK3TBIJDDYK4xSOlhq5bstm2w6SXrpXynVi2Z8UttkrI8Visiy+4QltpZxHLAhOZz5EdInwq8stw71wY3Gi0g/1l0sMjxhZCj6jVHa/pZO78FpJRapQwk6i1bDU+Lvxh8cRrNXO3Vqc4mJSTBk4iSqfl4ut6a09vunZtD3+7Lh5t2jRI/vncKT6EmqjbezrN14pY4lvAAHEVxUKynpKSAUHPsIoCbs3e5m3bCm2rZt0yS42wFuk4vlLkIyjIRULam+T1yqTxF5yFPLKo8E6D0GpVhuKmAq4vbZsEAgNFVw4ZE6NiBl2qFXLeytmW4kt3FyRqXnAw34hLcqjxVRNC7YV+9fXALhSDAwo6PoyzPrq02buLevjEi2dw83HYaR9LG6UgjwmtF/123b/ALMm2t+XwZkKWfF1WI+0VQbR30ceVJDjp7Xlkx4DP7xTGmn3c3XTZXLDjt1blfFSA0ytS5mYCnICZy6s5+ytrbjMeivL9zLty6v2UukJSlXESlI1UjpATmdArnXqNv1h4igl86fgd19Y2P8AC1+tZitO7+x3X1rf4Gqy5ogqjQNfGnYaVsa+JrphrtcH4ccnm+uuWGjDXXDSGrlZmGlAp3o/KlCTQZsUU/B3n2fpRQbvhpIrsU03DQg5RUbaLmBlxXYhR9lTsNVW8hi3UJjEUJnsBUJz5ZTUOS6xtSwm8pGLavFBICU5DDn6M88hUO6dXw1FSpyAiSBOIHzY5CrVRYQMziOffoY/4qPfOIewNJwoCnAAtZwpBOUqichiziuLXVx8p7W/a2EcNnCxkBht2Usk6dJTkY1ExrJ1qout43HFE6kxKlkrUY7zV8NgWCc3rx58/JtmcMH6185jwTTzd7Pt/irJtR+VdvLenvLScKPYar6XMmFvvwE41yYCUAmT2YU+I5VAvEOMrU2tKkKTqlYKSPFJrevb9uhGBlZaTybtWkMJHgUAH2msz/ThcUQ978lSicD5xRJnJzrA59tLodq87UeIACsIAAhI/M5+2pFjsC5uzLbVw+e1KFrA8VZx661ze9Nvbn3i3s2SJhQbL7o+25iz9AqJfb+vOyC6+sR1QrAj+FJA9lOEZbeTi4Tm+q3th/330YvQhGJXogVOb3V2e3PFvHniPNtmMAH9o8YPiBWXVthzPAhKZ7ekfy+6uS7p9wklaszmE9Ef4Yp9l09C2O/aM3DSbW1UhS1KQXXHy4sjAo5ojCnMDq+vkdZbdYeivLvJ2zivMUYoS5KiR0DgUQe85RXp9sOkM/VQGgd/Y7r61v8AAzWXKhWodSPcdz9c3+BqszRDqmZ1Vl5xrrhNDAzX412w12fT/hxyef8AErjg/n/ilCa64aMNXqXOKUJp8UoFBmYaK6YaSg0nrQRBkCIznKAcu2let1IjEkicxI1HaKwuyL5bPTSkEEQAV4USSMzynT11Ke2+XBKBhEQQmDnPoGckVzf/AKGEw3/Rq5PS6zsn82rAnTPwrOb6ZoaRBMrxQOxAz/FXK0284lwhUuJGXmpUPRz0OlRd69oha2i2CQG1EylQKSo4YI5GUipfxWPLxX5Rw4cseSfCoGzDzCeySZPyieyq7a4KFNmRzVIAykxll3VLcfcJzVGfIjzR83POuVptEWz4WtDS8KP69suDETIOBWRIBkSKw5eG7Hyr20OukBJWudEpBJPgE/pV1Zbj7QdEi2dSn5TuFkDxLhTU5zykO4cKXlpEEYWUIZA7hgCTFU11vOt0yUqWflOLUo1BavEbkBuS9e2qNBhQpT6+UjC2I9tZz/pp1ZBYi4CiI4RlWZyBR1gcxypjm2XjphT4AfmTUrYl4kmcSmy2niKWBOSSkdEpgjNUwAT3mglna+Tm+MF1pDAPN91tv1gqn2VPZ3KYb+P2iwnuYQ4+fWAAKo7zbREKSEqKsUEKxmAYBVphJHLuqF/SLqvOw+CU/nNE2LptWtlbLb1F5cEHmW2UH+GVV3G2bS3ENWFqjvfK3z49MgeyvPVrWo9JxZ9JA9QMUW9gXDCELWexIUo+oTUtUtx6Rszel26uWmwpstp4sobaQlKBwlZgpSIzEa1qrU9IeNYvcDYj1u4tbrS2UqbUE8RCkFZwq6uIAmAc/pCtnap6Q8e+ka/dPwO5+uR+Bms0TWkdT8DufrkfgarNlNEFVtt1l+P5mu5H8/8AumWaOk54/masbexWvqIJ74y9eldf0+UnFLa5fPLeSyIOH+f/AFVlbbBeX5uEdq8vYc6VezHE6p01ggx6qsr3bKlPm3QQlzOCel1RjPcJSPbVHqfV+2T7OyreD03ut9+4iObuLB6Kkn2D0RNQ39mLSeRGehn9Kn2TT1ywhYJBLoJClSOFhBMhQgGcoE1aKaRiUEECDMIVofAGKyYet5Z5ar6Xjvhlfcavkn1UVoVbPM/Gu/xJ/wBtFX/x+XxEP4LH5rw3aSVFlKEpxExMEgJCiCno5yqQfb2ZcUWj4BHRUcWIpBxE9DNMfeO2KvdnbKxqZaRJMcR3sQlfVnvjl399c7qHLhxKTqpxIOnUCEgA+ByHdWD22Y71+a22S6U7W0FvKQkN4igYVICsLignQJGpOUQBIrpbPpUAVqxwoJBXksCOqpOZkHL0V2KUJcSQjCqCMUyqM0GT2+k/fXZAOJSgEyoyoxmSR2Dn31V9vjjPCN7cTeIAyI0ByBOio5xnXJnYjl844pC2GwiApVw8hoGQQMIMlR6J0FRrppST1UwYAMnme89tVTV+sLXwwnpqUrMEnXLnWi2WbiWMbBrcphA9+2hbJPYw28/z7QlI9tTRu/sxMS7eOwcy22y0Fc88ZUe6sR7tul6KjuSkfoTXBy4dPWeV/EQPUCKO0um8v07OaaVgsVqVgOFb10uRyBwISEz66qNhbJtni4UuONIKMLilJ4gbBIIKcOazKIjLQ1ljbKUkqBKgNVch4mrjYzi0WF2tJIJctkJOv7wqGfcoeuldn01Dew9loyL146cvi22mwf7wqNdw5s1s9CwWuDq9cr9qUACvPw86rVxfoUR90UwtAwFGT3mSfbTkpWx6IN7GWSC3a2DUaEtBax9pajXK48pL8QLopHY02lA9BQgffWRtN333Pi7Z5X0WVq+5NW1puFtBzq2T32khv/MKaNDa/wB1tsO3l2FcR5aEIcx8RaiOkkhOSjnmK21oOkKzO6O7D9gp03KcBW1CUBSFDrpzUUEgHX21prM9IUGvXz8CuPrk/hbrMhVaR8n3FcT+/H3N1mZpA/dxJVcKAwziPWEjztRWqurBSknE8sExmmEpA55c8u01k93govOYOtiEZgfKnM901otuWAUhSUvhteEwtw44JSoDInkcJy+TGUzT5v8AT+396XF5y/f+0cHrJnEeGcKsgMDhBmBmYOdQLvayg8bZCcLpSAXghJJPDxJUpRJMkAajnVg/e2xUElTeIBIkpw8hJBI8edVo2y6l9q2MrxBAUtlsFKkkdYrGInTuqjGdrrekTY1tcXFkvAqHQ4kDEqEJSBmIzA9Aqw20hIfa4bba21LwOcPJaJjCuUHQZzNThsNTrCglBbXPROEwOkZOFWRy7Rzqa7u3iKfe0iBBjCmcu4gjOpa7Rl6Q/wCjE/Ld/vFUVNG6/cf7xX60U09x5Nu3t0I4iG2lKU4oqLpIBOUJSAewk+ACdaztntLghQXkQsuJVmSVZCCDGRjn+VRLB0pVkABhIIVzPdORNTt47U8bhgJCFGZEHIdHMnTNKvTT92WpPhmuM3b8n3TSC8jAVrhSceUk4klSiANBigA9qqEKdCYlKEkTOcmR2kewaVY7Dty2ppQClQ4FwkHqt9ODHaR36Vztt2L5BAUw5gOuLACk/KAKu05+NV543O2xKTqKN9ahrEAkzA80TEmc8qm7uvWSGU8axDrmZK13LiBGLogNoAA0HPOu7+7NyXFS0DBkDG2AftFWHMd9M2huS86rotsNAHncNEkHmQgq0/OKsmXUmhOlw3vVbMfFWdgidcYU6r1qcpo8oKkfFi0aiAOFbNZAaRINVKPJ2vm+z4Ss+1KDUtvycdr6SI5JdmfSgU9nsza/lEuXkYTclQkdHhoCcu0YINSdlbSR7kS67bW60qecGAgpQsobRC1hJEqBUfVTUeT9qJLrniEJP3mpz+7TS2G7VKlw2HHJhMkqXEkGREpPqo3fgbcW97GW+pabNbPaGEk+tazXT/5IeT1H2mxGjTLY+5Bqj2huCqJZXM54Vfqn9Kor7di5bObRPekj7jn7KY21915QX163T57cBWn8MVXL3mLnWW8v6alH7yaoG9lqSyVKBSZPRVkY7ardDqPDP/bQcemblNl11byRCUNqQZ1kqQeyttZjpCs55K7Qf0VcO54jc8Puw4GlcxrNaSzBxD+fypCry7HwF3veH+n9Ky5Fai8HwBz68/eP0rMYf5/k0wdu/aqcW8EnDmmVZ5CVSdewVvLDZrBSSG2yCNYBnpKBz9HsrN7A2YWm7hbxSlDqUYTKZAlRkggwekKxvlQfacLXBKSEpXOECOsO7vp5Xdkv+dljNbr1y5uLdsDEtlEFOqkJgAj8qjO722KMjd2/gHUq9iSa+cLVOvIwewagimvJhGsnLn4/8Uag2+gHvKBs9uZfmTIwNOqkeITGoPqqIryn2Z+LRcO/QbT/AKlCvATOFEkDokc/lq7K0u6TjYQviJCjIzw4o15nwovU2cepJ8qTJEi1uiDmDhR/uorzVu9aSAMCcgBojlSVHd+D0td0t3mnrRFy5ilyZSSCnJRQk6a5D1U7aFpwQytoEqUytw9qhxGwhGXMl4+qrLa207VLSUsLQEpSQEpGWZChy1BRE/PPaac3tS290ghSFJS0y22YOHEVKxHTlCNfHlWv2YeP2Y/dl5/WuZaSOucJykKVBz8TXZHBE9Jv+MfrVJvRtBnG+QUEqCEDAEkmCiSDEmAFa5eNSWrhtTLCQp8lZWcFu42kLxHAniLXnlw9BGvfWfLq2Rqw7kWaXWh5yJ7s66OXbaRmrKM+Q9tZLb9mpi4bWlsG2SkJcUrhgFbmEDozJIWAJjmaFOtc20nxSn0VXcsvyiWsWhVvFakDC+1Pe4n/AEzXJ3eO3kDjNgc+sqe7ICvPxatIUoFtSoURk5hyOafMPIj1VHc2ehTyVDiJRIlEpWY7lDD3cvTUt0unq7G1GVplLkjTotqH3ikewpuAoqUcbLKAIjUqXJI+tFeeu7KvnJVaJKWT1AVtk6QqSvpdYE59vZV5vTsu8ccbFqT72htKzjQOkEJT530OVR3dn006UCIzyJGp0n9KcGh3+s/rTLBlwD30ypSUqiAMJjpJyMHMaipFTJV7VtEcFw4dEKOp5JPfXlB4fLXuAPsINe6WrGpUMsDhzGR6CuR1zFZS62JbFwAtpSSBATKefYMtJ9Qqm8093t/TaXt62udwWQNiqPbdHTIZNoGgy82rSyb6Q/U1R2tgplktMvOIRjxwTiAVEaV0t3bpoghbTg+ckpP+Gq56njv5n9nlGwvUD3ArIfHq/Ef0rNcDF5s+iakXG8S/cnDVbqKuIpRwKByKicgfGnbA3nDDT7pZd6ARKFDAc1EZHMH/AIq37XDW9wvZfhpbGUMIlvIITMIk6DkBNYXfLYKnVpDLD68ZdWshlWSllAEZZZIynsqVf+V5GFSfci8wRPGA18E1TnyjYRj9zuQejCrgaZnUt88Ueip+6ZdwvbZ0obbci+lXwV0DkVBI5nWT311/6Cv1Jn3PBCUzieYERM/1mQq2/wDkdSzHucwojV8nPSeikE+ExlVafKe9OVoyCQOspWUCMsKkiYy8Ke9lrTnb+TS+WlKYYBEmC8jRSiQejPf6jV/utuM9bhfEctTIBGFxStJJM8PsUNKzdz5R7kJC+BbSpSgQQ8QMMKke+6kuEmo6/KZd4Y+CgDToOkgxGRUTBgR6+2i/Aka1/wAn7ylqULm0AJJAK1ggEzBGDI0VjB5Ub0fuP7ho+0pk0lHQ0+j8DcAyIVGE48lTpGedMuLVKhhGE88JII9KSale5EwkckxHdAgU1doCrFziNOUz+dAUz27zDnWt2VHvbbM+ysxvPuA2oJWxbJBGRQgAZclJjQ1u07OSJiIUSSIyM61xOyRgwEApw4QPAQKA8T3j3Juhbr4Nq8VmICSpXMSYmnW2wLtSUldpcJUUjEOE5krnoO2a9IuN0ngbjhLGFTLoZHEWMDqgME5ZAGc9aym6u4+1WBdG5fWsqt1JYCbtxUOlQIV0iAkwInvNF7EYPefdu9xJLVrd6QrCw9n2aJ5Z+uqMbD2iNba9H9g//tr2XYW7+1Ue6C8t/wDZneEPdWKXssAEOZHXM5d9Vu5mytuC+R7sXdJt4dxYn0KBPDVg6qyevhNHj8yjzrZdntMutNRfIQpxCD0X0pSFKAJ0gASTWl8qbN21fqSx7p4ZQVe9B0JKi458jKYw+yrbdYbwKvmBcm6SwXUl3Fgw4AZUCoZwQI9Nd9/tobaYvVIszeFlKEAKQwXEqURJOPhnOTGvKjo0Hye3dw4wUvpdK21kS4lcqQoYhJUM4IUPVWmLKp6p9RpGr3ajSbBSi+oOsKNxiQgFt6UkApwgjIKEfO8K0VreXK23F8RYLeGBhT0pJBmU+GlLcDNbeeU0bdIbUoFvMjzemo5j7XsqK/YBTqXCDKQQNY9I9JrY7S2g+2GzxVDGBkEpOYiTmO+uO0dqXDTqmw8o4TElCCTkCJhPYa5mVx7yls714+f+WmS+OmZM0YjWptr66cacWHFSjDAwJGLFIOqeUCuY2heQTxRkD5qD/ppTglks33+n/p+9mcdSVdK0fBGpbB9JNaJ3ajjaG1uXQCXUBaZSyPEDIzGXbrWN2p5TLhN17nYhSStCeMQFZEgKUEhKQAJIznSan/B7vV/z+aP22nnW0kQog5QYM5VwbeSpGCVyJUThCgREHLIj216Bvxv7tCy2g/btujA2UBOJpokhTaVSTHzjUHYnlI2i/csNKfSEuPNIVDTUgLWEmMuw1vw4fbPKjLk3WKtFHiJgSARolQMTnE86gOWDqSkltcHQ4TBjXOvUd6d/9o2t7cMJdBS0sCSyggAoChJw/O1qJb+U7aCnY4rWHEgZtoxGVAHNIjQ1PKaKdsJbbIceQlIQse+Lk4FQAQjsHdVx/QiUKOFpeKPkSmDB6sRP85RXoW+O9207O8Uy0pC0JwQS0JgiZxZD0d9V4342sowhdt4KSkZ+us3L3de7Rb/JjlbCSTPud0TnHDXl7aK9Sa25tYpEobmBMBuJjOOlpRVXtn++/wBf+0vbk9KopqVg6EHwNOrcQooooAooooAooooAooooAooooAooooBIpFNg6gH0U6igOTlshQAUhJA0BSDHhNcUbLYBkMtAnUhtIJ9MVLoo0FXf7uWlwsretbdxZiVrZbUowIEqIk5ACo7W59ghSVps7ZKkkKSpLKAUqSZBBAyIImryijQVt5sG2ex8RltXEILkp65AAGLtySB6Kqx5P9nDS0bHhiH3GtNRQFZf7Atn143WkrVAEmdBpzpzOw2EdVtI8JqxoqPtx86CJ/RrfYfWaSplFP2w91V2DhV1s/QKmlAw5ZeGX3UtFSyFI90dCfWT99NtnSdTRRSCTRRRQQooooAooooAooooAooooAooooAooooAooooAooooAooooAooooD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1028" name="AutoShape 4" descr="data:image/jpeg;base64,/9j/4AAQSkZJRgABAQAAAQABAAD/2wCEAAkGBxQQEBQUEhQVFhUVFhUXFhQVFRYXFxQYGBccGBcVFRUYHSggGBolGxQYITEhJSkrLi4uFx8zODMsNygtLisBCgoKDg0OGhAQGywlHyQsLCwsLCwsLywsLCwsLDQsLCwsLCwsLCwsLCwsLCwsLCwsLCwsLCwsLCwsLCwsLCwsLP/AABEIAQMAwgMBIgACEQEDEQH/xAAcAAABBQEBAQAAAAAAAAAAAAAAAQIEBQYDBwj/xABLEAABAwIDBAUFDQQJBAMAAAABAgMRAAQSITEFBhNBIjJRYXEHQoGRoRQjJDNSYnJzgrGywdE0U5LwFUODk6KzwtLhFmN08Rej4v/EABoBAAIDAQEAAAAAAAAAAAAAAAABAgMEBQb/xAAvEQEBAAICAQMBBgUFAQAAAAAAAQIRAyExBBJRMhMiM0FhcRSRocHwQlKB0eEV/9oADAMBAAIRAxEAPwClApaKK9A4paSkmkoM6im0UgWaJptFAOpJpKKAWikpKAdSUlLQYoq/sN0bh1lbxTw0JSVArkFcCYSnX0mqBaSDB1FQxzxt1KlcLJuwk0TTaKmgdNJSUUAtFNooBaIpJpaYJFJTqKNB2pKdTaCJRS0lAJRS0lICiiigxRFSrCwcfWENIK1HkBp3k8h3mvRt3NwENwu5hxf7sdRPj8o+yqeXmx4/K3j4ss/DEbF3afugVpThbSCS4rJOQmE/KPhVVcW6m1FKhBFek75+UOzskKYQeK5BQUM4YaBEHErqggeaM9NNaXduytdoBt7ouogkdk6YVDWQdQeYzrHj6373c6ab6Wa68sRsLdt+8PvaIRzcVkgenme4V6Xu/uWxawpQ4rg89YyT9FOg8TnUbevyg2WzAWyoOOpEC3ZiU9yz1Wx459gNeObd312jtpwsthQbVPwdiYKeZdVqtPaVQnuFVcnqc+TqeFvHwY4d16jvr5TbK3SphCi+4roq4UFDecGV6FQz6KZzyMVmNpWKX0BxvUgEcsQOYyOhrHI3dtrNOO9eC3ADhZaUMIMZBb0EKPzWwdOtXpVsAQ3ExgaidYwJ176hxZXC7lS5JMpphSk+rXuptembX2chVktOECbgZgZ/EiPvPrrzq7ti2opV6D210uHnnIwcvDcEeilpK0KRRRRQBSikpaYFFFFAd6SnUlBG0UtJQCUUtFIACtfu5uK6/C35ab1iOmodwPVHefVWo2DsC2sGE3D5SFYUqU46QEtkiYTOhzjtNYrfjyuqCFJ2eMIyHuhxOZkEy22erkOsqfo1zub1d8YfzbuP00neTebT2xYbEZAWUokSlpPSed741P0jAHaK8Z318qd1ey2zNuycsCCeIscsbgzz+SmBylVUFnsa5vSbh9ZbbWSpVy+VKU5GvDT13Tyy6IjMip7G2LeyITYNlb0ge6XIU5JyhuMm5mIblXLGaw927rZ1PCnvd37lhlLjqAieqypQD2GJxlrVKY5GDziM657C2xeIKmbJx4F/oqbZkqcj5ISMQMDVMGO6pu8Oz7tCQ7cqIXrw8QxtiR0ltgy3mdVdLt5TF2FtK44pRaol10YSGkHEuSCcSUZr006vOKNDa8Y3YYtk8S/eE6lhtSSqZzDjuaUHtCcavo05e8TrwFrs63wIV5jaFEucsRTmtwj5SyY7BSo3abZh3aT8q/ctrSpQ54Vu5ttZiISFq7hSXG9Rw8CwZDTajEJCpd7MRMuPH6RidE1JEp3aQwC9fvniAGG21JWoGMgt0nAjPzU4jy6NenhQUoEaHCR3CBFeYp3TdgvX7vCKUqUG1jiO5CY4Kcmk/SIPzTXpyYx5aSI7I5eynCq22gmLVf8A5Kf8lNY3eBmWpjMEernW12gn4K5/5CT/APSms44ARnocvXU+LL22VHkx3NMRSU9SYJ8aSuw5ZtFLRTBIpRSxSigG0tLFFM3aKSnxSRQibSRTqSKASKQqjM8s/VToqLtJUNL7xH8Rj86jndY2njN2RC23t1++XxLlwqjNKB0W0ZEwhGg1A5k9tVd5c+51NqLYVBUoBaUqBgBIJQronMnWdNKlJeSiMAkmBjUM+tHQT4JqMraq7d4LwjiBEBSglRQVKkKTikJVGhAkTlFcXLqdOpj3Vi5s65u/fr50sNKgwuS4tOcYGiQop7CopR2HlS/041bDBYNlKj0eOo4nlTlAcAGGcui2EzzKqcjYb75Dl86WUnpQ4Cp1fOQySD9twpHeaF7yMWYixb6XN9RxOH+1gBIjk2E+JqCxU7UYuLdxC7jGhSkkpChET5qk+ZI81QkjURnVrb7aKWwxZNpbLgTiS0hSlvKiSCASpYzMJmByTVDdXrqXFG4GawCptSSmUnNMpOcGZCtc5Bq7d3xSwgtWLSWwRClicS+ULdPTXnyBSnupBJG6kKLm0HuHH9UClx4CND/Vscj0s/m0P73sWoKNntBOUKdBJWfpXBGIjuQEpqIzundPgLvF+52zmA6CFHvatU9M/SVhHzqlL2hY7PMW7fFeH9a6EurB7UNfFNHxxK76kSDb7IvLxPHe6FvmrE4oMtLjOGwc3SY1E+Ir1wpAcIGgUQPAHKvIHNr3e0XSPfFAiXMILiw3zxKIOFMT2CvX1IwuKT2KI9RinCq2vQfcrsmfhCSO4cFGX31mbwwgnw+8Vqb4fBHfr0f5SKy158Wr+edPEsmRd6x8T99Miuro6R8T99Miu1PDlXybFEU6KSKZEilApQKUCmCRSU+KKDdaSKfFJFNE2KSKdFEUA2KrttLhCRMSrPKckgkwPQKsoqq2uEqUAowEjTmcRg/hHrrP6i646t4ZvOKouJEBAM9p6xOGBl4q55VzttuqtXHFISOKSkB1QBU3hBSShZ+LJnVOeWtPhOOQDBjLnrqBz6upp2yd4xbAlppPHUokvEYljM4Qkq6LcSc0jFnrXJydLBMRsC6uffLxzgNq6XvgONfzkW8415+cvCM+tUgbTtrL9kaxOD+vdwrcntRlw2tfNBV86uTGy7y8HFeIaaUZLr5KEr+gDK3z9EK8RUhb1jYjoj3S98t5IKQfmWwMelxR8BUFjP3F97pd+FEqC1CFYpWiYEpWqdciQrI9xq4TvFa2OVg0OJpxyQ46f7YjC3/ZJHjVSEt37pLi0srUsy4EdFQJnptI0VHNIg8xzq4x7P2d1U+6HhHTfAIB+ZapOEaZcQq9FIINvaX+08SxIaJ6bqlcNoZ5431npHtAJPdVinYtjYgG4X7oWPNSVMseBUffXY+aEVV7R3mu71YSnESckCCtcfJbaSIT4JFTWNx3Zx3zyWCfNc99uCOUMJPR+2U1JEt1vit1It7ZIabJgJbHAaST52FOaiPlLJNequJh1Q7Fn768zXeWNoMDDIcd04lwouOEzlhbRCGj3wT316Y6ZdV9NX4qcFXN5+yPfXN/5aKy131FeFai6PwR/ueb/wAtusxc9RXgalgWTJvDpHxNMiur46R8a5xXZw+mOTl5psURTooipEQClApYpQKYJFFegbM3dslsNKWF4lNoUqHIElIJgR20Vmvq8JdarRPT5fow0UkU+KSK1MxkURTooigGRVBfpCnVFSgkAwnmo4QCY7M1eytDFZwWqVEuOKgLUT2qhRkDPTIDt1rH6zL7sjT6ad2uL90EA8NOEQvpqzUYTy9NLZbYtbRKS0yF3BAKnXIdKFESQ02fe2wD2hau8VxvblKm1JQkAKwypROZx9up09lTkNbPsRnN07rLoKGp+bboONYz1cUBl1a5mXlvx8I6Xb/ai1FAWoDrrxdFIAHxtwshKddCR4VORu9aWgxXL3GV+7ZVw2p7F3CxiXrohP2qrdp723FzgbQISDDaAkAJnQNMIGBJ8AaerdB/hqdu3EMZSE3CiHViJ6LKQVIEwJUEgTPKkkgWuwnLpYNoSSZKkKcQ2toRmS4ohKkfOBHeBV9ZbsWlqkru3+KoZlu3OFsHWF3Tgzn5iT41k4etl4TkojoZY0qxZBTZ0VPKJq9tNyrt+Hbsi3Qcwu6UUqI/7bABcPoSB30gnO77pYSW7FpLSTkeACgq+suFS4v1wapLZu82gvA0lazOaGUnKc5WoaDvUYrSC02bYpBVNwsR0nzwmpHNLDZxrHcpXoqBtLf1xaOEymGxMNoSGWB4NIjF6c6ZJOzN0U2ikuXNw0haCk8FuXlziEhxaOg3ryKvCvTXDLqvpn8VeM7F493ct48amwtGNLYISkFQAKiNBJHW8K9kJlw/SP304VXl3+yP/Wt/gRWWuOor6J+6tTdfslx9Y1+Buss91T4H7qeIyZh8dI0yK6vDM0yK7XH9M/Zys/qpsURTooipoGxSgUsU4Cmaa3tFaUgA5AAD0UVEpar+zx+Fnvp8UkV0ikIqxU5xSRXSKSKCRrxzA2tXYkn2Ze2smi2UczkABmrlA7OQk8+ytLt1eFhUakpA/iH5A1llrKxmZBJ7gJV+g9tc71d+9I2+mn3bT3rEu4WmZW6pcDMAdFPyiQlIzmSQKn2+69tb9K6uAs6lq1IIHOF3TnRA+iF+NUN86oKQEdYkkCDqs4RA1JyPrq2Y3NunIculBhBzCrpRQojmW7cAuH0JAPbWC+W3Hwlq3wbtgU2LSWeRU1PEUOxdyuXD9mB3VQPXrr4cUokJHSXgTigKOqyTz7zFaVFrs60EqC7lY5vEssyOaWGyXFjuUseFQ9q76Orb4bR4TQOSGkIaaEf9pIhf251NI1bu9vc7ZghsqEiAERqdSFGS34pgmmnad1eOEIKsSj1UBTjq/TmonPlFWWyFbPUFOvsyoFIwpe4LCtcykDGDl1UqAPdUt/fzhpLdohLSDlgtkBlJ+k58Yr0k0GZZeT9YJXfOpt5BMOqxvKVyPARKo+lh/OpnD2dZAHhm4WPPulYG5+bbNmVDuUo+FZJzaT7pCQcOI5JbBK1E9+pPhVzZbgXSwFvJSwlWfEu18MnwQffFH7FPtFZNb3O3jzNuyVJQXGwG2kpZZTCgogNpAByTHSr0ZHX9P51htj7Js7R9lfGduHA8zhKGuGyklYAnGcaszqAPA6Hbs6jxpwVf3P7JcfWNfhbrLODI+BrVPn4Hc/WN/hbrLODKniWTNuDOmRXVQpsV2uL6J+zlcn10yKWKdFLFTQMApwFLFKBTBKKfFJQklXAlU6zmI0jx51yiktUQgd+frrpFV8W/ZN/A5Ne66c4pIrpFEVYgz+9K4S2PnKVH0U//AKqgbxSOXV0zVkPZme6rzb6k8YBZMJQOiDqVKM8+wCq1W0IBDaQBGvgrWa5PqLvkrocPWEQ7bbLti8VNYkrwcPEmAuCQpQ4mqc/k1yF7c3bhSjGpasylsKccV4nNXpqwsbi0CnHLlrjLCyEBbpbby5lDfTcP2gKnXW/LnD4bMNt8mrdIYbjnOHpK+0TWS1rkunC33HdTKrt1q17Q4riv93vDcn+Ippm29nWLbaUNquSsqzfXgEQOVumTgnniKqqTtB1xWBMyo5IQCVK8AMyaTa+xrq1Slx5h1sLkgrSUnxUnrJ+0BNHZ6iXs7ch57pcW2Q1OTzjog8yEtCXCoDlhq7Z2Ls+2EuOPXRGulqx6zLh/w1i2NqOITCFBMznEqM8pPhVvszdC9vemGXVJ/eOdBsd/EcITHgaIS/Xv0i3BTaJaYEQRatgKVl5z6pWo9+Ks7c7xPOrKgMJOq1ErWe8k/pWj2fuawwpKrm7aVGZZtkF8qHyS4cLY9ZqU69s60nh2yFKEQu9cLpPPJlOFH30+gpNyLVy4v2CvG4kOonXCg4hBJ0Hhzr1Zk5j0Vhdnb3vXd1bsocUUB5o4G0JbaCQtM9AAA5HmJrc2+o9FBL98fA7n6xr8LdZc1qXv2O5+sa/C3WWpwVnopIp4FLFdrh/Djk8v11zilinxRFWoGRTgKcBTgKAZFFPiig3UJyoiusUhTQi5RSRXXDSRQTFbSRxbl3MAJIE69UREchNRuGgCJk4oE5wk6aZaSa4vHirURJxFZgDLpHtOmU09y0UltaoCYSoiTKsxhHdXFzy3bXVxmpIbsjdJT6EuvP27DapIxrK3TBIJDDYK4xSOlhq5bstm2w6SXrpXynVi2Z8UttkrI8Visiy+4QltpZxHLAhOZz5EdInwq8stw71wY3Gi0g/1l0sMjxhZCj6jVHa/pZO78FpJRapQwk6i1bDU+Lvxh8cRrNXO3Vqc4mJSTBk4iSqfl4ut6a09vunZtD3+7Lh5t2jRI/vncKT6EmqjbezrN14pY4lvAAHEVxUKynpKSAUHPsIoCbs3e5m3bCm2rZt0yS42wFuk4vlLkIyjIRULam+T1yqTxF5yFPLKo8E6D0GpVhuKmAq4vbZsEAgNFVw4ZE6NiBl2qFXLeytmW4kt3FyRqXnAw34hLcqjxVRNC7YV+9fXALhSDAwo6PoyzPrq02buLevjEi2dw83HYaR9LG6UgjwmtF/123b/ALMm2t+XwZkKWfF1WI+0VQbR30ceVJDjp7Xlkx4DP7xTGmn3c3XTZXLDjt1blfFSA0ytS5mYCnICZy6s5+ytrbjMeivL9zLty6v2UukJSlXESlI1UjpATmdArnXqNv1h4igl86fgd19Y2P8AC1+tZitO7+x3X1rf4Gqy5ogqjQNfGnYaVsa+JrphrtcH4ccnm+uuWGjDXXDSGrlZmGlAp3o/KlCTQZsUU/B3n2fpRQbvhpIrsU03DQg5RUbaLmBlxXYhR9lTsNVW8hi3UJjEUJnsBUJz5ZTUOS6xtSwm8pGLavFBICU5DDn6M88hUO6dXw1FSpyAiSBOIHzY5CrVRYQMziOffoY/4qPfOIewNJwoCnAAtZwpBOUqichiziuLXVx8p7W/a2EcNnCxkBht2Usk6dJTkY1ExrJ1qout43HFE6kxKlkrUY7zV8NgWCc3rx58/JtmcMH6185jwTTzd7Pt/irJtR+VdvLenvLScKPYar6XMmFvvwE41yYCUAmT2YU+I5VAvEOMrU2tKkKTqlYKSPFJrevb9uhGBlZaTybtWkMJHgUAH2msz/ThcUQ978lSicD5xRJnJzrA59tLodq87UeIACsIAAhI/M5+2pFjsC5uzLbVw+e1KFrA8VZx661ze9Nvbn3i3s2SJhQbL7o+25iz9AqJfb+vOyC6+sR1QrAj+FJA9lOEZbeTi4Tm+q3th/330YvQhGJXogVOb3V2e3PFvHniPNtmMAH9o8YPiBWXVthzPAhKZ7ekfy+6uS7p9wklaszmE9Ef4Yp9l09C2O/aM3DSbW1UhS1KQXXHy4sjAo5ojCnMDq+vkdZbdYeivLvJ2zivMUYoS5KiR0DgUQe85RXp9sOkM/VQGgd/Y7r61v8AAzWXKhWodSPcdz9c3+BqszRDqmZ1Vl5xrrhNDAzX412w12fT/hxyef8AErjg/n/ilCa64aMNXqXOKUJp8UoFBmYaK6YaSg0nrQRBkCIznKAcu2let1IjEkicxI1HaKwuyL5bPTSkEEQAV4USSMzynT11Ke2+XBKBhEQQmDnPoGckVzf/AKGEw3/Rq5PS6zsn82rAnTPwrOb6ZoaRBMrxQOxAz/FXK0284lwhUuJGXmpUPRz0OlRd69oha2i2CQG1EylQKSo4YI5GUipfxWPLxX5Rw4cseSfCoGzDzCeySZPyieyq7a4KFNmRzVIAykxll3VLcfcJzVGfIjzR83POuVptEWz4WtDS8KP69suDETIOBWRIBkSKw5eG7Hyr20OukBJWudEpBJPgE/pV1Zbj7QdEi2dSn5TuFkDxLhTU5zykO4cKXlpEEYWUIZA7hgCTFU11vOt0yUqWflOLUo1BavEbkBuS9e2qNBhQpT6+UjC2I9tZz/pp1ZBYi4CiI4RlWZyBR1gcxypjm2XjphT4AfmTUrYl4kmcSmy2niKWBOSSkdEpgjNUwAT3mglna+Tm+MF1pDAPN91tv1gqn2VPZ3KYb+P2iwnuYQ4+fWAAKo7zbREKSEqKsUEKxmAYBVphJHLuqF/SLqvOw+CU/nNE2LptWtlbLb1F5cEHmW2UH+GVV3G2bS3ENWFqjvfK3z49MgeyvPVrWo9JxZ9JA9QMUW9gXDCELWexIUo+oTUtUtx6Rszel26uWmwpstp4sobaQlKBwlZgpSIzEa1qrU9IeNYvcDYj1u4tbrS2UqbUE8RCkFZwq6uIAmAc/pCtnap6Q8e+ka/dPwO5+uR+Bms0TWkdT8DufrkfgarNlNEFVtt1l+P5mu5H8/8AumWaOk54/masbexWvqIJ74y9eldf0+UnFLa5fPLeSyIOH+f/AFVlbbBeX5uEdq8vYc6VezHE6p01ggx6qsr3bKlPm3QQlzOCel1RjPcJSPbVHqfV+2T7OyreD03ut9+4iObuLB6Kkn2D0RNQ39mLSeRGehn9Kn2TT1ywhYJBLoJClSOFhBMhQgGcoE1aKaRiUEECDMIVofAGKyYet5Z5ar6Xjvhlfcavkn1UVoVbPM/Gu/xJ/wBtFX/x+XxEP4LH5rw3aSVFlKEpxExMEgJCiCno5yqQfb2ZcUWj4BHRUcWIpBxE9DNMfeO2KvdnbKxqZaRJMcR3sQlfVnvjl399c7qHLhxKTqpxIOnUCEgA+ByHdWD22Y71+a22S6U7W0FvKQkN4igYVICsLignQJGpOUQBIrpbPpUAVqxwoJBXksCOqpOZkHL0V2KUJcSQjCqCMUyqM0GT2+k/fXZAOJSgEyoyoxmSR2Dn31V9vjjPCN7cTeIAyI0ByBOio5xnXJnYjl844pC2GwiApVw8hoGQQMIMlR6J0FRrppST1UwYAMnme89tVTV+sLXwwnpqUrMEnXLnWi2WbiWMbBrcphA9+2hbJPYw28/z7QlI9tTRu/sxMS7eOwcy22y0Fc88ZUe6sR7tul6KjuSkfoTXBy4dPWeV/EQPUCKO0um8v07OaaVgsVqVgOFb10uRyBwISEz66qNhbJtni4UuONIKMLilJ4gbBIIKcOazKIjLQ1ljbKUkqBKgNVch4mrjYzi0WF2tJIJctkJOv7wqGfcoeuldn01Dew9loyL146cvi22mwf7wqNdw5s1s9CwWuDq9cr9qUACvPw86rVxfoUR90UwtAwFGT3mSfbTkpWx6IN7GWSC3a2DUaEtBax9pajXK48pL8QLopHY02lA9BQgffWRtN333Pi7Z5X0WVq+5NW1puFtBzq2T32khv/MKaNDa/wB1tsO3l2FcR5aEIcx8RaiOkkhOSjnmK21oOkKzO6O7D9gp03KcBW1CUBSFDrpzUUEgHX21prM9IUGvXz8CuPrk/hbrMhVaR8n3FcT+/H3N1mZpA/dxJVcKAwziPWEjztRWqurBSknE8sExmmEpA55c8u01k93govOYOtiEZgfKnM901otuWAUhSUvhteEwtw44JSoDInkcJy+TGUzT5v8AT+396XF5y/f+0cHrJnEeGcKsgMDhBmBmYOdQLvayg8bZCcLpSAXghJJPDxJUpRJMkAajnVg/e2xUElTeIBIkpw8hJBI8edVo2y6l9q2MrxBAUtlsFKkkdYrGInTuqjGdrrekTY1tcXFkvAqHQ4kDEqEJSBmIzA9Aqw20hIfa4bba21LwOcPJaJjCuUHQZzNThsNTrCglBbXPROEwOkZOFWRy7Rzqa7u3iKfe0iBBjCmcu4gjOpa7Rl6Q/wCjE/Ld/vFUVNG6/cf7xX60U09x5Nu3t0I4iG2lKU4oqLpIBOUJSAewk+ACdaztntLghQXkQsuJVmSVZCCDGRjn+VRLB0pVkABhIIVzPdORNTt47U8bhgJCFGZEHIdHMnTNKvTT92WpPhmuM3b8n3TSC8jAVrhSceUk4klSiANBigA9qqEKdCYlKEkTOcmR2kewaVY7Dty2ppQClQ4FwkHqt9ODHaR36Vztt2L5BAUw5gOuLACk/KAKu05+NV543O2xKTqKN9ahrEAkzA80TEmc8qm7uvWSGU8axDrmZK13LiBGLogNoAA0HPOu7+7NyXFS0DBkDG2AftFWHMd9M2huS86rotsNAHncNEkHmQgq0/OKsmXUmhOlw3vVbMfFWdgidcYU6r1qcpo8oKkfFi0aiAOFbNZAaRINVKPJ2vm+z4Ss+1KDUtvycdr6SI5JdmfSgU9nsza/lEuXkYTclQkdHhoCcu0YINSdlbSR7kS67bW60qecGAgpQsobRC1hJEqBUfVTUeT9qJLrniEJP3mpz+7TS2G7VKlw2HHJhMkqXEkGREpPqo3fgbcW97GW+pabNbPaGEk+tazXT/5IeT1H2mxGjTLY+5Bqj2huCqJZXM54Vfqn9Kor7di5bObRPekj7jn7KY21915QX163T57cBWn8MVXL3mLnWW8v6alH7yaoG9lqSyVKBSZPRVkY7ardDqPDP/bQcemblNl11byRCUNqQZ1kqQeyttZjpCs55K7Qf0VcO54jc8Puw4GlcxrNaSzBxD+fypCry7HwF3veH+n9Ky5Fai8HwBz68/eP0rMYf5/k0wdu/aqcW8EnDmmVZ5CVSdewVvLDZrBSSG2yCNYBnpKBz9HsrN7A2YWm7hbxSlDqUYTKZAlRkggwekKxvlQfacLXBKSEpXOECOsO7vp5Xdkv+dljNbr1y5uLdsDEtlEFOqkJgAj8qjO722KMjd2/gHUq9iSa+cLVOvIwewagimvJhGsnLn4/8Uag2+gHvKBs9uZfmTIwNOqkeITGoPqqIryn2Z+LRcO/QbT/AKlCvATOFEkDokc/lq7K0u6TjYQviJCjIzw4o15nwovU2cepJ8qTJEi1uiDmDhR/uorzVu9aSAMCcgBojlSVHd+D0td0t3mnrRFy5ilyZSSCnJRQk6a5D1U7aFpwQytoEqUytw9qhxGwhGXMl4+qrLa207VLSUsLQEpSQEpGWZChy1BRE/PPaac3tS290ghSFJS0y22YOHEVKxHTlCNfHlWv2YeP2Y/dl5/WuZaSOucJykKVBz8TXZHBE9Jv+MfrVJvRtBnG+QUEqCEDAEkmCiSDEmAFa5eNSWrhtTLCQp8lZWcFu42kLxHAniLXnlw9BGvfWfLq2Rqw7kWaXWh5yJ7s66OXbaRmrKM+Q9tZLb9mpi4bWlsG2SkJcUrhgFbmEDozJIWAJjmaFOtc20nxSn0VXcsvyiWsWhVvFakDC+1Pe4n/AEzXJ3eO3kDjNgc+sqe7ICvPxatIUoFtSoURk5hyOafMPIj1VHc2ehTyVDiJRIlEpWY7lDD3cvTUt0unq7G1GVplLkjTotqH3ikewpuAoqUcbLKAIjUqXJI+tFeeu7KvnJVaJKWT1AVtk6QqSvpdYE59vZV5vTsu8ccbFqT72htKzjQOkEJT530OVR3dn006UCIzyJGp0n9KcGh3+s/rTLBlwD30ypSUqiAMJjpJyMHMaipFTJV7VtEcFw4dEKOp5JPfXlB4fLXuAPsINe6WrGpUMsDhzGR6CuR1zFZS62JbFwAtpSSBATKefYMtJ9Qqm8093t/TaXt62udwWQNiqPbdHTIZNoGgy82rSyb6Q/U1R2tgplktMvOIRjxwTiAVEaV0t3bpoghbTg+ckpP+Gq56njv5n9nlGwvUD3ArIfHq/Ef0rNcDF5s+iakXG8S/cnDVbqKuIpRwKByKicgfGnbA3nDDT7pZd6ARKFDAc1EZHMH/AIq37XDW9wvZfhpbGUMIlvIITMIk6DkBNYXfLYKnVpDLD68ZdWshlWSllAEZZZIynsqVf+V5GFSfci8wRPGA18E1TnyjYRj9zuQejCrgaZnUt88Ueip+6ZdwvbZ0obbci+lXwV0DkVBI5nWT311/6Cv1Jn3PBCUzieYERM/1mQq2/wDkdSzHucwojV8nPSeikE+ExlVafKe9OVoyCQOspWUCMsKkiYy8Ke9lrTnb+TS+WlKYYBEmC8jRSiQejPf6jV/utuM9bhfEctTIBGFxStJJM8PsUNKzdz5R7kJC+BbSpSgQQ8QMMKke+6kuEmo6/KZd4Y+CgDToOkgxGRUTBgR6+2i/Aka1/wAn7ylqULm0AJJAK1ggEzBGDI0VjB5Ub0fuP7ho+0pk0lHQ0+j8DcAyIVGE48lTpGedMuLVKhhGE88JII9KSale5EwkckxHdAgU1doCrFziNOUz+dAUz27zDnWt2VHvbbM+ysxvPuA2oJWxbJBGRQgAZclJjQ1u07OSJiIUSSIyM61xOyRgwEApw4QPAQKA8T3j3Juhbr4Nq8VmICSpXMSYmnW2wLtSUldpcJUUjEOE5krnoO2a9IuN0ngbjhLGFTLoZHEWMDqgME5ZAGc9aym6u4+1WBdG5fWsqt1JYCbtxUOlQIV0iAkwInvNF7EYPefdu9xJLVrd6QrCw9n2aJ5Z+uqMbD2iNba9H9g//tr2XYW7+1Ue6C8t/wDZneEPdWKXssAEOZHXM5d9Vu5mytuC+R7sXdJt4dxYn0KBPDVg6qyevhNHj8yjzrZdntMutNRfIQpxCD0X0pSFKAJ0gASTWl8qbN21fqSx7p4ZQVe9B0JKi458jKYw+yrbdYbwKvmBcm6SwXUl3Fgw4AZUCoZwQI9Nd9/tobaYvVIszeFlKEAKQwXEqURJOPhnOTGvKjo0Hye3dw4wUvpdK21kS4lcqQoYhJUM4IUPVWmLKp6p9RpGr3ajSbBSi+oOsKNxiQgFt6UkApwgjIKEfO8K0VreXK23F8RYLeGBhT0pJBmU+GlLcDNbeeU0bdIbUoFvMjzemo5j7XsqK/YBTqXCDKQQNY9I9JrY7S2g+2GzxVDGBkEpOYiTmO+uO0dqXDTqmw8o4TElCCTkCJhPYa5mVx7yls714+f+WmS+OmZM0YjWptr66cacWHFSjDAwJGLFIOqeUCuY2heQTxRkD5qD/ppTglks33+n/p+9mcdSVdK0fBGpbB9JNaJ3ajjaG1uXQCXUBaZSyPEDIzGXbrWN2p5TLhN17nYhSStCeMQFZEgKUEhKQAJIznSan/B7vV/z+aP22nnW0kQog5QYM5VwbeSpGCVyJUThCgREHLIj216Bvxv7tCy2g/btujA2UBOJpokhTaVSTHzjUHYnlI2i/csNKfSEuPNIVDTUgLWEmMuw1vw4fbPKjLk3WKtFHiJgSARolQMTnE86gOWDqSkltcHQ4TBjXOvUd6d/9o2t7cMJdBS0sCSyggAoChJw/O1qJb+U7aCnY4rWHEgZtoxGVAHNIjQ1PKaKdsJbbIceQlIQse+Lk4FQAQjsHdVx/QiUKOFpeKPkSmDB6sRP85RXoW+O9207O8Uy0pC0JwQS0JgiZxZD0d9V4342sowhdt4KSkZ+us3L3de7Rb/JjlbCSTPud0TnHDXl7aK9Sa25tYpEobmBMBuJjOOlpRVXtn++/wBf+0vbk9KopqVg6EHwNOrcQooooAooooAooooAooooAooooAooooBIpFNg6gH0U6igOTlshQAUhJA0BSDHhNcUbLYBkMtAnUhtIJ9MVLoo0FXf7uWlwsretbdxZiVrZbUowIEqIk5ACo7W59ghSVps7ZKkkKSpLKAUqSZBBAyIImryijQVt5sG2ex8RltXEILkp65AAGLtySB6Kqx5P9nDS0bHhiH3GtNRQFZf7Atn143WkrVAEmdBpzpzOw2EdVtI8JqxoqPtx86CJ/RrfYfWaSplFP2w91V2DhV1s/QKmlAw5ZeGX3UtFSyFI90dCfWT99NtnSdTRRSCTRRRQQooooAooooAooooAooooAooooAooooAooooAooooAooooAooooD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1030" name="AutoShape 6" descr="data:image/jpeg;base64,/9j/4AAQSkZJRgABAQAAAQABAAD/2wCEAAkGBxQQEBQUEhQVFhUVFhUXFhQVFRYXFxQYGBccGBcVFRUYHSggGBolGxQYITEhJSkrLi4uFx8zODMsNygtLisBCgoKDg0OGhAQGywlHyQsLCwsLCwsLywsLCwsLDQsLCwsLCwsLCwsLCwsLCwsLCwsLCwsLCwsLCwsLCwsLCwsLP/AABEIAQMAwgMBIgACEQEDEQH/xAAcAAABBQEBAQAAAAAAAAAAAAAAAQIEBQYDBwj/xABLEAABAwIDBAUFDQQJBAMAAAABAgMRAAQSITEFBhNBIjJRYXEHQoGRoRQjJDNSYnJzgrGywdE0U5LwFUODk6KzwtLhFmN08Rej4v/EABoBAAIDAQEAAAAAAAAAAAAAAAABAgMEBQb/xAAvEQEBAAICAQMBBgUFAQAAAAAAAQIRAyExBBJRMhMiM0FhcRSRocHwQlKB0eEV/9oADAMBAAIRAxEAPwClApaKK9A4paSkmkoM6im0UgWaJptFAOpJpKKAWikpKAdSUlLQYoq/sN0bh1lbxTw0JSVArkFcCYSnX0mqBaSDB1FQxzxt1KlcLJuwk0TTaKmgdNJSUUAtFNooBaIpJpaYJFJTqKNB2pKdTaCJRS0lAJRS0lICiiigxRFSrCwcfWENIK1HkBp3k8h3mvRt3NwENwu5hxf7sdRPj8o+yqeXmx4/K3j4ss/DEbF3afugVpThbSCS4rJOQmE/KPhVVcW6m1FKhBFek75+UOzskKYQeK5BQUM4YaBEHErqggeaM9NNaXduytdoBt7ouogkdk6YVDWQdQeYzrHj6373c6ab6Wa68sRsLdt+8PvaIRzcVkgenme4V6Xu/uWxawpQ4rg89YyT9FOg8TnUbevyg2WzAWyoOOpEC3ZiU9yz1Wx459gNeObd312jtpwsthQbVPwdiYKeZdVqtPaVQnuFVcnqc+TqeFvHwY4d16jvr5TbK3SphCi+4roq4UFDecGV6FQz6KZzyMVmNpWKX0BxvUgEcsQOYyOhrHI3dtrNOO9eC3ADhZaUMIMZBb0EKPzWwdOtXpVsAQ3ExgaidYwJ176hxZXC7lS5JMpphSk+rXuptembX2chVktOECbgZgZ/EiPvPrrzq7ti2opV6D210uHnnIwcvDcEeilpK0KRRRRQBSikpaYFFFFAd6SnUlBG0UtJQCUUtFIACtfu5uK6/C35ab1iOmodwPVHefVWo2DsC2sGE3D5SFYUqU46QEtkiYTOhzjtNYrfjyuqCFJ2eMIyHuhxOZkEy22erkOsqfo1zub1d8YfzbuP00neTebT2xYbEZAWUokSlpPSed741P0jAHaK8Z318qd1ey2zNuycsCCeIscsbgzz+SmBylVUFnsa5vSbh9ZbbWSpVy+VKU5GvDT13Tyy6IjMip7G2LeyITYNlb0ge6XIU5JyhuMm5mIblXLGaw927rZ1PCnvd37lhlLjqAieqypQD2GJxlrVKY5GDziM657C2xeIKmbJx4F/oqbZkqcj5ISMQMDVMGO6pu8Oz7tCQ7cqIXrw8QxtiR0ltgy3mdVdLt5TF2FtK44pRaol10YSGkHEuSCcSUZr006vOKNDa8Y3YYtk8S/eE6lhtSSqZzDjuaUHtCcavo05e8TrwFrs63wIV5jaFEucsRTmtwj5SyY7BSo3abZh3aT8q/ctrSpQ54Vu5ttZiISFq7hSXG9Rw8CwZDTajEJCpd7MRMuPH6RidE1JEp3aQwC9fvniAGG21JWoGMgt0nAjPzU4jy6NenhQUoEaHCR3CBFeYp3TdgvX7vCKUqUG1jiO5CY4Kcmk/SIPzTXpyYx5aSI7I5eynCq22gmLVf8A5Kf8lNY3eBmWpjMEernW12gn4K5/5CT/APSms44ARnocvXU+LL22VHkx3NMRSU9SYJ8aSuw5ZtFLRTBIpRSxSigG0tLFFM3aKSnxSRQibSRTqSKASKQqjM8s/VToqLtJUNL7xH8Rj86jndY2njN2RC23t1++XxLlwqjNKB0W0ZEwhGg1A5k9tVd5c+51NqLYVBUoBaUqBgBIJQronMnWdNKlJeSiMAkmBjUM+tHQT4JqMraq7d4LwjiBEBSglRQVKkKTikJVGhAkTlFcXLqdOpj3Vi5s65u/fr50sNKgwuS4tOcYGiQop7CopR2HlS/041bDBYNlKj0eOo4nlTlAcAGGcui2EzzKqcjYb75Dl86WUnpQ4Cp1fOQySD9twpHeaF7yMWYixb6XN9RxOH+1gBIjk2E+JqCxU7UYuLdxC7jGhSkkpChET5qk+ZI81QkjURnVrb7aKWwxZNpbLgTiS0hSlvKiSCASpYzMJmByTVDdXrqXFG4GawCptSSmUnNMpOcGZCtc5Bq7d3xSwgtWLSWwRClicS+ULdPTXnyBSnupBJG6kKLm0HuHH9UClx4CND/Vscj0s/m0P73sWoKNntBOUKdBJWfpXBGIjuQEpqIzundPgLvF+52zmA6CFHvatU9M/SVhHzqlL2hY7PMW7fFeH9a6EurB7UNfFNHxxK76kSDb7IvLxPHe6FvmrE4oMtLjOGwc3SY1E+Ir1wpAcIGgUQPAHKvIHNr3e0XSPfFAiXMILiw3zxKIOFMT2CvX1IwuKT2KI9RinCq2vQfcrsmfhCSO4cFGX31mbwwgnw+8Vqb4fBHfr0f5SKy158Wr+edPEsmRd6x8T99Miuro6R8T99Miu1PDlXybFEU6KSKZEilApQKUCmCRSU+KKDdaSKfFJFNE2KSKdFEUA2KrttLhCRMSrPKckgkwPQKsoqq2uEqUAowEjTmcRg/hHrrP6i646t4ZvOKouJEBAM9p6xOGBl4q55VzttuqtXHFISOKSkB1QBU3hBSShZ+LJnVOeWtPhOOQDBjLnrqBz6upp2yd4xbAlppPHUokvEYljM4Qkq6LcSc0jFnrXJydLBMRsC6uffLxzgNq6XvgONfzkW8415+cvCM+tUgbTtrL9kaxOD+vdwrcntRlw2tfNBV86uTGy7y8HFeIaaUZLr5KEr+gDK3z9EK8RUhb1jYjoj3S98t5IKQfmWwMelxR8BUFjP3F97pd+FEqC1CFYpWiYEpWqdciQrI9xq4TvFa2OVg0OJpxyQ46f7YjC3/ZJHjVSEt37pLi0srUsy4EdFQJnptI0VHNIg8xzq4x7P2d1U+6HhHTfAIB+ZapOEaZcQq9FIINvaX+08SxIaJ6bqlcNoZ5431npHtAJPdVinYtjYgG4X7oWPNSVMseBUffXY+aEVV7R3mu71YSnESckCCtcfJbaSIT4JFTWNx3Zx3zyWCfNc99uCOUMJPR+2U1JEt1vit1It7ZIabJgJbHAaST52FOaiPlLJNequJh1Q7Fn768zXeWNoMDDIcd04lwouOEzlhbRCGj3wT316Y6ZdV9NX4qcFXN5+yPfXN/5aKy131FeFai6PwR/ueb/wAtusxc9RXgalgWTJvDpHxNMiur46R8a5xXZw+mOTl5psURTooipEQClApYpQKYJFFegbM3dslsNKWF4lNoUqHIElIJgR20Vmvq8JdarRPT5fow0UkU+KSK1MxkURTooigGRVBfpCnVFSgkAwnmo4QCY7M1eytDFZwWqVEuOKgLUT2qhRkDPTIDt1rH6zL7sjT6ad2uL90EA8NOEQvpqzUYTy9NLZbYtbRKS0yF3BAKnXIdKFESQ02fe2wD2hau8VxvblKm1JQkAKwypROZx9up09lTkNbPsRnN07rLoKGp+bboONYz1cUBl1a5mXlvx8I6Xb/ai1FAWoDrrxdFIAHxtwshKddCR4VORu9aWgxXL3GV+7ZVw2p7F3CxiXrohP2qrdp723FzgbQISDDaAkAJnQNMIGBJ8AaerdB/hqdu3EMZSE3CiHViJ6LKQVIEwJUEgTPKkkgWuwnLpYNoSSZKkKcQ2toRmS4ohKkfOBHeBV9ZbsWlqkru3+KoZlu3OFsHWF3Tgzn5iT41k4etl4TkojoZY0qxZBTZ0VPKJq9tNyrt+Hbsi3Qcwu6UUqI/7bABcPoSB30gnO77pYSW7FpLSTkeACgq+suFS4v1wapLZu82gvA0lazOaGUnKc5WoaDvUYrSC02bYpBVNwsR0nzwmpHNLDZxrHcpXoqBtLf1xaOEymGxMNoSGWB4NIjF6c6ZJOzN0U2ikuXNw0haCk8FuXlziEhxaOg3ryKvCvTXDLqvpn8VeM7F493ct48amwtGNLYISkFQAKiNBJHW8K9kJlw/SP304VXl3+yP/Wt/gRWWuOor6J+6tTdfslx9Y1+Buss91T4H7qeIyZh8dI0yK6vDM0yK7XH9M/Zys/qpsURTooipoGxSgUsU4Cmaa3tFaUgA5AAD0UVEpar+zx+Fnvp8UkV0ikIqxU5xSRXSKSKCRrxzA2tXYkn2Ze2smi2UczkABmrlA7OQk8+ytLt1eFhUakpA/iH5A1llrKxmZBJ7gJV+g9tc71d+9I2+mn3bT3rEu4WmZW6pcDMAdFPyiQlIzmSQKn2+69tb9K6uAs6lq1IIHOF3TnRA+iF+NUN86oKQEdYkkCDqs4RA1JyPrq2Y3NunIculBhBzCrpRQojmW7cAuH0JAPbWC+W3Hwlq3wbtgU2LSWeRU1PEUOxdyuXD9mB3VQPXrr4cUokJHSXgTigKOqyTz7zFaVFrs60EqC7lY5vEssyOaWGyXFjuUseFQ9q76Orb4bR4TQOSGkIaaEf9pIhf251NI1bu9vc7ZghsqEiAERqdSFGS34pgmmnad1eOEIKsSj1UBTjq/TmonPlFWWyFbPUFOvsyoFIwpe4LCtcykDGDl1UqAPdUt/fzhpLdohLSDlgtkBlJ+k58Yr0k0GZZeT9YJXfOpt5BMOqxvKVyPARKo+lh/OpnD2dZAHhm4WPPulYG5+bbNmVDuUo+FZJzaT7pCQcOI5JbBK1E9+pPhVzZbgXSwFvJSwlWfEu18MnwQffFH7FPtFZNb3O3jzNuyVJQXGwG2kpZZTCgogNpAByTHSr0ZHX9P51htj7Js7R9lfGduHA8zhKGuGyklYAnGcaszqAPA6Hbs6jxpwVf3P7JcfWNfhbrLODI+BrVPn4Hc/WN/hbrLODKniWTNuDOmRXVQpsV2uL6J+zlcn10yKWKdFLFTQMApwFLFKBTBKKfFJQklXAlU6zmI0jx51yiktUQgd+frrpFV8W/ZN/A5Ne66c4pIrpFEVYgz+9K4S2PnKVH0U//AKqgbxSOXV0zVkPZme6rzb6k8YBZMJQOiDqVKM8+wCq1W0IBDaQBGvgrWa5PqLvkrocPWEQ7bbLti8VNYkrwcPEmAuCQpQ4mqc/k1yF7c3bhSjGpasylsKccV4nNXpqwsbi0CnHLlrjLCyEBbpbby5lDfTcP2gKnXW/LnD4bMNt8mrdIYbjnOHpK+0TWS1rkunC33HdTKrt1q17Q4riv93vDcn+Ippm29nWLbaUNquSsqzfXgEQOVumTgnniKqqTtB1xWBMyo5IQCVK8AMyaTa+xrq1Slx5h1sLkgrSUnxUnrJ+0BNHZ6iXs7ch57pcW2Q1OTzjog8yEtCXCoDlhq7Z2Ls+2EuOPXRGulqx6zLh/w1i2NqOITCFBMznEqM8pPhVvszdC9vemGXVJ/eOdBsd/EcITHgaIS/Xv0i3BTaJaYEQRatgKVl5z6pWo9+Ks7c7xPOrKgMJOq1ErWe8k/pWj2fuawwpKrm7aVGZZtkF8qHyS4cLY9ZqU69s60nh2yFKEQu9cLpPPJlOFH30+gpNyLVy4v2CvG4kOonXCg4hBJ0Hhzr1Zk5j0Vhdnb3vXd1bsocUUB5o4G0JbaCQtM9AAA5HmJrc2+o9FBL98fA7n6xr8LdZc1qXv2O5+sa/C3WWpwVnopIp4FLFdrh/Djk8v11zilinxRFWoGRTgKcBTgKAZFFPiig3UJyoiusUhTQi5RSRXXDSRQTFbSRxbl3MAJIE69UREchNRuGgCJk4oE5wk6aZaSa4vHirURJxFZgDLpHtOmU09y0UltaoCYSoiTKsxhHdXFzy3bXVxmpIbsjdJT6EuvP27DapIxrK3TBIJDDYK4xSOlhq5bstm2w6SXrpXynVi2Z8UttkrI8Visiy+4QltpZxHLAhOZz5EdInwq8stw71wY3Gi0g/1l0sMjxhZCj6jVHa/pZO78FpJRapQwk6i1bDU+Lvxh8cRrNXO3Vqc4mJSTBk4iSqfl4ut6a09vunZtD3+7Lh5t2jRI/vncKT6EmqjbezrN14pY4lvAAHEVxUKynpKSAUHPsIoCbs3e5m3bCm2rZt0yS42wFuk4vlLkIyjIRULam+T1yqTxF5yFPLKo8E6D0GpVhuKmAq4vbZsEAgNFVw4ZE6NiBl2qFXLeytmW4kt3FyRqXnAw34hLcqjxVRNC7YV+9fXALhSDAwo6PoyzPrq02buLevjEi2dw83HYaR9LG6UgjwmtF/123b/ALMm2t+XwZkKWfF1WI+0VQbR30ceVJDjp7Xlkx4DP7xTGmn3c3XTZXLDjt1blfFSA0ytS5mYCnICZy6s5+ytrbjMeivL9zLty6v2UukJSlXESlI1UjpATmdArnXqNv1h4igl86fgd19Y2P8AC1+tZitO7+x3X1rf4Gqy5ogqjQNfGnYaVsa+JrphrtcH4ccnm+uuWGjDXXDSGrlZmGlAp3o/KlCTQZsUU/B3n2fpRQbvhpIrsU03DQg5RUbaLmBlxXYhR9lTsNVW8hi3UJjEUJnsBUJz5ZTUOS6xtSwm8pGLavFBICU5DDn6M88hUO6dXw1FSpyAiSBOIHzY5CrVRYQMziOffoY/4qPfOIewNJwoCnAAtZwpBOUqichiziuLXVx8p7W/a2EcNnCxkBht2Usk6dJTkY1ExrJ1qout43HFE6kxKlkrUY7zV8NgWCc3rx58/JtmcMH6185jwTTzd7Pt/irJtR+VdvLenvLScKPYar6XMmFvvwE41yYCUAmT2YU+I5VAvEOMrU2tKkKTqlYKSPFJrevb9uhGBlZaTybtWkMJHgUAH2msz/ThcUQ978lSicD5xRJnJzrA59tLodq87UeIACsIAAhI/M5+2pFjsC5uzLbVw+e1KFrA8VZx661ze9Nvbn3i3s2SJhQbL7o+25iz9AqJfb+vOyC6+sR1QrAj+FJA9lOEZbeTi4Tm+q3th/330YvQhGJXogVOb3V2e3PFvHniPNtmMAH9o8YPiBWXVthzPAhKZ7ekfy+6uS7p9wklaszmE9Ef4Yp9l09C2O/aM3DSbW1UhS1KQXXHy4sjAo5ojCnMDq+vkdZbdYeivLvJ2zivMUYoS5KiR0DgUQe85RXp9sOkM/VQGgd/Y7r61v8AAzWXKhWodSPcdz9c3+BqszRDqmZ1Vl5xrrhNDAzX412w12fT/hxyef8AErjg/n/ilCa64aMNXqXOKUJp8UoFBmYaK6YaSg0nrQRBkCIznKAcu2let1IjEkicxI1HaKwuyL5bPTSkEEQAV4USSMzynT11Ke2+XBKBhEQQmDnPoGckVzf/AKGEw3/Rq5PS6zsn82rAnTPwrOb6ZoaRBMrxQOxAz/FXK0284lwhUuJGXmpUPRz0OlRd69oha2i2CQG1EylQKSo4YI5GUipfxWPLxX5Rw4cseSfCoGzDzCeySZPyieyq7a4KFNmRzVIAykxll3VLcfcJzVGfIjzR83POuVptEWz4WtDS8KP69suDETIOBWRIBkSKw5eG7Hyr20OukBJWudEpBJPgE/pV1Zbj7QdEi2dSn5TuFkDxLhTU5zykO4cKXlpEEYWUIZA7hgCTFU11vOt0yUqWflOLUo1BavEbkBuS9e2qNBhQpT6+UjC2I9tZz/pp1ZBYi4CiI4RlWZyBR1gcxypjm2XjphT4AfmTUrYl4kmcSmy2niKWBOSSkdEpgjNUwAT3mglna+Tm+MF1pDAPN91tv1gqn2VPZ3KYb+P2iwnuYQ4+fWAAKo7zbREKSEqKsUEKxmAYBVphJHLuqF/SLqvOw+CU/nNE2LptWtlbLb1F5cEHmW2UH+GVV3G2bS3ENWFqjvfK3z49MgeyvPVrWo9JxZ9JA9QMUW9gXDCELWexIUo+oTUtUtx6Rszel26uWmwpstp4sobaQlKBwlZgpSIzEa1qrU9IeNYvcDYj1u4tbrS2UqbUE8RCkFZwq6uIAmAc/pCtnap6Q8e+ka/dPwO5+uR+Bms0TWkdT8DufrkfgarNlNEFVtt1l+P5mu5H8/8AumWaOk54/masbexWvqIJ74y9eldf0+UnFLa5fPLeSyIOH+f/AFVlbbBeX5uEdq8vYc6VezHE6p01ggx6qsr3bKlPm3QQlzOCel1RjPcJSPbVHqfV+2T7OyreD03ut9+4iObuLB6Kkn2D0RNQ39mLSeRGehn9Kn2TT1ywhYJBLoJClSOFhBMhQgGcoE1aKaRiUEECDMIVofAGKyYet5Z5ar6Xjvhlfcavkn1UVoVbPM/Gu/xJ/wBtFX/x+XxEP4LH5rw3aSVFlKEpxExMEgJCiCno5yqQfb2ZcUWj4BHRUcWIpBxE9DNMfeO2KvdnbKxqZaRJMcR3sQlfVnvjl399c7qHLhxKTqpxIOnUCEgA+ByHdWD22Y71+a22S6U7W0FvKQkN4igYVICsLignQJGpOUQBIrpbPpUAVqxwoJBXksCOqpOZkHL0V2KUJcSQjCqCMUyqM0GT2+k/fXZAOJSgEyoyoxmSR2Dn31V9vjjPCN7cTeIAyI0ByBOio5xnXJnYjl844pC2GwiApVw8hoGQQMIMlR6J0FRrppST1UwYAMnme89tVTV+sLXwwnpqUrMEnXLnWi2WbiWMbBrcphA9+2hbJPYw28/z7QlI9tTRu/sxMS7eOwcy22y0Fc88ZUe6sR7tul6KjuSkfoTXBy4dPWeV/EQPUCKO0um8v07OaaVgsVqVgOFb10uRyBwISEz66qNhbJtni4UuONIKMLilJ4gbBIIKcOazKIjLQ1ljbKUkqBKgNVch4mrjYzi0WF2tJIJctkJOv7wqGfcoeuldn01Dew9loyL146cvi22mwf7wqNdw5s1s9CwWuDq9cr9qUACvPw86rVxfoUR90UwtAwFGT3mSfbTkpWx6IN7GWSC3a2DUaEtBax9pajXK48pL8QLopHY02lA9BQgffWRtN333Pi7Z5X0WVq+5NW1puFtBzq2T32khv/MKaNDa/wB1tsO3l2FcR5aEIcx8RaiOkkhOSjnmK21oOkKzO6O7D9gp03KcBW1CUBSFDrpzUUEgHX21prM9IUGvXz8CuPrk/hbrMhVaR8n3FcT+/H3N1mZpA/dxJVcKAwziPWEjztRWqurBSknE8sExmmEpA55c8u01k93govOYOtiEZgfKnM901otuWAUhSUvhteEwtw44JSoDInkcJy+TGUzT5v8AT+396XF5y/f+0cHrJnEeGcKsgMDhBmBmYOdQLvayg8bZCcLpSAXghJJPDxJUpRJMkAajnVg/e2xUElTeIBIkpw8hJBI8edVo2y6l9q2MrxBAUtlsFKkkdYrGInTuqjGdrrekTY1tcXFkvAqHQ4kDEqEJSBmIzA9Aqw20hIfa4bba21LwOcPJaJjCuUHQZzNThsNTrCglBbXPROEwOkZOFWRy7Rzqa7u3iKfe0iBBjCmcu4gjOpa7Rl6Q/wCjE/Ld/vFUVNG6/cf7xX60U09x5Nu3t0I4iG2lKU4oqLpIBOUJSAewk+ACdaztntLghQXkQsuJVmSVZCCDGRjn+VRLB0pVkABhIIVzPdORNTt47U8bhgJCFGZEHIdHMnTNKvTT92WpPhmuM3b8n3TSC8jAVrhSceUk4klSiANBigA9qqEKdCYlKEkTOcmR2kewaVY7Dty2ppQClQ4FwkHqt9ODHaR36Vztt2L5BAUw5gOuLACk/KAKu05+NV543O2xKTqKN9ahrEAkzA80TEmc8qm7uvWSGU8axDrmZK13LiBGLogNoAA0HPOu7+7NyXFS0DBkDG2AftFWHMd9M2huS86rotsNAHncNEkHmQgq0/OKsmXUmhOlw3vVbMfFWdgidcYU6r1qcpo8oKkfFi0aiAOFbNZAaRINVKPJ2vm+z4Ss+1KDUtvycdr6SI5JdmfSgU9nsza/lEuXkYTclQkdHhoCcu0YINSdlbSR7kS67bW60qecGAgpQsobRC1hJEqBUfVTUeT9qJLrniEJP3mpz+7TS2G7VKlw2HHJhMkqXEkGREpPqo3fgbcW97GW+pabNbPaGEk+tazXT/5IeT1H2mxGjTLY+5Bqj2huCqJZXM54Vfqn9Kor7di5bObRPekj7jn7KY21915QX163T57cBWn8MVXL3mLnWW8v6alH7yaoG9lqSyVKBSZPRVkY7ardDqPDP/bQcemblNl11byRCUNqQZ1kqQeyttZjpCs55K7Qf0VcO54jc8Puw4GlcxrNaSzBxD+fypCry7HwF3veH+n9Ky5Fai8HwBz68/eP0rMYf5/k0wdu/aqcW8EnDmmVZ5CVSdewVvLDZrBSSG2yCNYBnpKBz9HsrN7A2YWm7hbxSlDqUYTKZAlRkggwekKxvlQfacLXBKSEpXOECOsO7vp5Xdkv+dljNbr1y5uLdsDEtlEFOqkJgAj8qjO722KMjd2/gHUq9iSa+cLVOvIwewagimvJhGsnLn4/8Uag2+gHvKBs9uZfmTIwNOqkeITGoPqqIryn2Z+LRcO/QbT/AKlCvATOFEkDokc/lq7K0u6TjYQviJCjIzw4o15nwovU2cepJ8qTJEi1uiDmDhR/uorzVu9aSAMCcgBojlSVHd+D0td0t3mnrRFy5ilyZSSCnJRQk6a5D1U7aFpwQytoEqUytw9qhxGwhGXMl4+qrLa207VLSUsLQEpSQEpGWZChy1BRE/PPaac3tS290ghSFJS0y22YOHEVKxHTlCNfHlWv2YeP2Y/dl5/WuZaSOucJykKVBz8TXZHBE9Jv+MfrVJvRtBnG+QUEqCEDAEkmCiSDEmAFa5eNSWrhtTLCQp8lZWcFu42kLxHAniLXnlw9BGvfWfLq2Rqw7kWaXWh5yJ7s66OXbaRmrKM+Q9tZLb9mpi4bWlsG2SkJcUrhgFbmEDozJIWAJjmaFOtc20nxSn0VXcsvyiWsWhVvFakDC+1Pe4n/AEzXJ3eO3kDjNgc+sqe7ICvPxatIUoFtSoURk5hyOafMPIj1VHc2ehTyVDiJRIlEpWY7lDD3cvTUt0unq7G1GVplLkjTotqH3ikewpuAoqUcbLKAIjUqXJI+tFeeu7KvnJVaJKWT1AVtk6QqSvpdYE59vZV5vTsu8ccbFqT72htKzjQOkEJT530OVR3dn006UCIzyJGp0n9KcGh3+s/rTLBlwD30ypSUqiAMJjpJyMHMaipFTJV7VtEcFw4dEKOp5JPfXlB4fLXuAPsINe6WrGpUMsDhzGR6CuR1zFZS62JbFwAtpSSBATKefYMtJ9Qqm8093t/TaXt62udwWQNiqPbdHTIZNoGgy82rSyb6Q/U1R2tgplktMvOIRjxwTiAVEaV0t3bpoghbTg+ckpP+Gq56njv5n9nlGwvUD3ArIfHq/Ef0rNcDF5s+iakXG8S/cnDVbqKuIpRwKByKicgfGnbA3nDDT7pZd6ARKFDAc1EZHMH/AIq37XDW9wvZfhpbGUMIlvIITMIk6DkBNYXfLYKnVpDLD68ZdWshlWSllAEZZZIynsqVf+V5GFSfci8wRPGA18E1TnyjYRj9zuQejCrgaZnUt88Ueip+6ZdwvbZ0obbci+lXwV0DkVBI5nWT311/6Cv1Jn3PBCUzieYERM/1mQq2/wDkdSzHucwojV8nPSeikE+ExlVafKe9OVoyCQOspWUCMsKkiYy8Ke9lrTnb+TS+WlKYYBEmC8jRSiQejPf6jV/utuM9bhfEctTIBGFxStJJM8PsUNKzdz5R7kJC+BbSpSgQQ8QMMKke+6kuEmo6/KZd4Y+CgDToOkgxGRUTBgR6+2i/Aka1/wAn7ylqULm0AJJAK1ggEzBGDI0VjB5Ub0fuP7ho+0pk0lHQ0+j8DcAyIVGE48lTpGedMuLVKhhGE88JII9KSale5EwkckxHdAgU1doCrFziNOUz+dAUz27zDnWt2VHvbbM+ysxvPuA2oJWxbJBGRQgAZclJjQ1u07OSJiIUSSIyM61xOyRgwEApw4QPAQKA8T3j3Juhbr4Nq8VmICSpXMSYmnW2wLtSUldpcJUUjEOE5krnoO2a9IuN0ngbjhLGFTLoZHEWMDqgME5ZAGc9aym6u4+1WBdG5fWsqt1JYCbtxUOlQIV0iAkwInvNF7EYPefdu9xJLVrd6QrCw9n2aJ5Z+uqMbD2iNba9H9g//tr2XYW7+1Ue6C8t/wDZneEPdWKXssAEOZHXM5d9Vu5mytuC+R7sXdJt4dxYn0KBPDVg6qyevhNHj8yjzrZdntMutNRfIQpxCD0X0pSFKAJ0gASTWl8qbN21fqSx7p4ZQVe9B0JKi458jKYw+yrbdYbwKvmBcm6SwXUl3Fgw4AZUCoZwQI9Nd9/tobaYvVIszeFlKEAKQwXEqURJOPhnOTGvKjo0Hye3dw4wUvpdK21kS4lcqQoYhJUM4IUPVWmLKp6p9RpGr3ajSbBSi+oOsKNxiQgFt6UkApwgjIKEfO8K0VreXK23F8RYLeGBhT0pJBmU+GlLcDNbeeU0bdIbUoFvMjzemo5j7XsqK/YBTqXCDKQQNY9I9JrY7S2g+2GzxVDGBkEpOYiTmO+uO0dqXDTqmw8o4TElCCTkCJhPYa5mVx7yls714+f+WmS+OmZM0YjWptr66cacWHFSjDAwJGLFIOqeUCuY2heQTxRkD5qD/ppTglks33+n/p+9mcdSVdK0fBGpbB9JNaJ3ajjaG1uXQCXUBaZSyPEDIzGXbrWN2p5TLhN17nYhSStCeMQFZEgKUEhKQAJIznSan/B7vV/z+aP22nnW0kQog5QYM5VwbeSpGCVyJUThCgREHLIj216Bvxv7tCy2g/btujA2UBOJpokhTaVSTHzjUHYnlI2i/csNKfSEuPNIVDTUgLWEmMuw1vw4fbPKjLk3WKtFHiJgSARolQMTnE86gOWDqSkltcHQ4TBjXOvUd6d/9o2t7cMJdBS0sCSyggAoChJw/O1qJb+U7aCnY4rWHEgZtoxGVAHNIjQ1PKaKdsJbbIceQlIQse+Lk4FQAQjsHdVx/QiUKOFpeKPkSmDB6sRP85RXoW+O9207O8Uy0pC0JwQS0JgiZxZD0d9V4342sowhdt4KSkZ+us3L3de7Rb/JjlbCSTPud0TnHDXl7aK9Sa25tYpEobmBMBuJjOOlpRVXtn++/wBf+0vbk9KopqVg6EHwNOrcQooooAooooAooooAooooAooooAooooBIpFNg6gH0U6igOTlshQAUhJA0BSDHhNcUbLYBkMtAnUhtIJ9MVLoo0FXf7uWlwsretbdxZiVrZbUowIEqIk5ACo7W59ghSVps7ZKkkKSpLKAUqSZBBAyIImryijQVt5sG2ex8RltXEILkp65AAGLtySB6Kqx5P9nDS0bHhiH3GtNRQFZf7Atn143WkrVAEmdBpzpzOw2EdVtI8JqxoqPtx86CJ/RrfYfWaSplFP2w91V2DhV1s/QKmlAw5ZeGX3UtFSyFI90dCfWT99NtnSdTRRSCTRRRQQooooAooooAooooAooooAooooAooooAooooAooooAooooAooooD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1032" name="AutoShape 8" descr="data:image/jpeg;base64,/9j/4AAQSkZJRgABAQAAAQABAAD/2wCEAAkGBxQQEBQUEhQVFhUVFhUXFhQVFRYXFxQYGBccGBcVFRUYHSggGBolGxQYITEhJSkrLi4uFx8zODMsNygtLisBCgoKDg0OGhAQGywlHyQsLCwsLCwsLywsLCwsLDQsLCwsLCwsLCwsLCwsLCwsLCwsLCwsLCwsLCwsLCwsLCwsLP/AABEIAQMAwgMBIgACEQEDEQH/xAAcAAABBQEBAQAAAAAAAAAAAAAAAQIEBQYDBwj/xABLEAABAwIDBAUFDQQJBAMAAAABAgMRAAQSITEFBhNBIjJRYXEHQoGRoRQjJDNSYnJzgrGywdE0U5LwFUODk6KzwtLhFmN08Rej4v/EABoBAAIDAQEAAAAAAAAAAAAAAAABAgMEBQb/xAAvEQEBAAICAQMBBgUFAQAAAAAAAQIRAyExBBJRMhMiM0FhcRSRocHwQlKB0eEV/9oADAMBAAIRAxEAPwClApaKK9A4paSkmkoM6im0UgWaJptFAOpJpKKAWikpKAdSUlLQYoq/sN0bh1lbxTw0JSVArkFcCYSnX0mqBaSDB1FQxzxt1KlcLJuwk0TTaKmgdNJSUUAtFNooBaIpJpaYJFJTqKNB2pKdTaCJRS0lAJRS0lICiiigxRFSrCwcfWENIK1HkBp3k8h3mvRt3NwENwu5hxf7sdRPj8o+yqeXmx4/K3j4ss/DEbF3afugVpThbSCS4rJOQmE/KPhVVcW6m1FKhBFek75+UOzskKYQeK5BQUM4YaBEHErqggeaM9NNaXduytdoBt7ouogkdk6YVDWQdQeYzrHj6373c6ab6Wa68sRsLdt+8PvaIRzcVkgenme4V6Xu/uWxawpQ4rg89YyT9FOg8TnUbevyg2WzAWyoOOpEC3ZiU9yz1Wx459gNeObd312jtpwsthQbVPwdiYKeZdVqtPaVQnuFVcnqc+TqeFvHwY4d16jvr5TbK3SphCi+4roq4UFDecGV6FQz6KZzyMVmNpWKX0BxvUgEcsQOYyOhrHI3dtrNOO9eC3ADhZaUMIMZBb0EKPzWwdOtXpVsAQ3ExgaidYwJ176hxZXC7lS5JMpphSk+rXuptembX2chVktOECbgZgZ/EiPvPrrzq7ti2opV6D210uHnnIwcvDcEeilpK0KRRRRQBSikpaYFFFFAd6SnUlBG0UtJQCUUtFIACtfu5uK6/C35ab1iOmodwPVHefVWo2DsC2sGE3D5SFYUqU46QEtkiYTOhzjtNYrfjyuqCFJ2eMIyHuhxOZkEy22erkOsqfo1zub1d8YfzbuP00neTebT2xYbEZAWUokSlpPSed741P0jAHaK8Z318qd1ey2zNuycsCCeIscsbgzz+SmBylVUFnsa5vSbh9ZbbWSpVy+VKU5GvDT13Tyy6IjMip7G2LeyITYNlb0ge6XIU5JyhuMm5mIblXLGaw927rZ1PCnvd37lhlLjqAieqypQD2GJxlrVKY5GDziM657C2xeIKmbJx4F/oqbZkqcj5ISMQMDVMGO6pu8Oz7tCQ7cqIXrw8QxtiR0ltgy3mdVdLt5TF2FtK44pRaol10YSGkHEuSCcSUZr006vOKNDa8Y3YYtk8S/eE6lhtSSqZzDjuaUHtCcavo05e8TrwFrs63wIV5jaFEucsRTmtwj5SyY7BSo3abZh3aT8q/ctrSpQ54Vu5ttZiISFq7hSXG9Rw8CwZDTajEJCpd7MRMuPH6RidE1JEp3aQwC9fvniAGG21JWoGMgt0nAjPzU4jy6NenhQUoEaHCR3CBFeYp3TdgvX7vCKUqUG1jiO5CY4Kcmk/SIPzTXpyYx5aSI7I5eynCq22gmLVf8A5Kf8lNY3eBmWpjMEernW12gn4K5/5CT/APSms44ARnocvXU+LL22VHkx3NMRSU9SYJ8aSuw5ZtFLRTBIpRSxSigG0tLFFM3aKSnxSRQibSRTqSKASKQqjM8s/VToqLtJUNL7xH8Rj86jndY2njN2RC23t1++XxLlwqjNKB0W0ZEwhGg1A5k9tVd5c+51NqLYVBUoBaUqBgBIJQronMnWdNKlJeSiMAkmBjUM+tHQT4JqMraq7d4LwjiBEBSglRQVKkKTikJVGhAkTlFcXLqdOpj3Vi5s65u/fr50sNKgwuS4tOcYGiQop7CopR2HlS/041bDBYNlKj0eOo4nlTlAcAGGcui2EzzKqcjYb75Dl86WUnpQ4Cp1fOQySD9twpHeaF7yMWYixb6XN9RxOH+1gBIjk2E+JqCxU7UYuLdxC7jGhSkkpChET5qk+ZI81QkjURnVrb7aKWwxZNpbLgTiS0hSlvKiSCASpYzMJmByTVDdXrqXFG4GawCptSSmUnNMpOcGZCtc5Bq7d3xSwgtWLSWwRClicS+ULdPTXnyBSnupBJG6kKLm0HuHH9UClx4CND/Vscj0s/m0P73sWoKNntBOUKdBJWfpXBGIjuQEpqIzundPgLvF+52zmA6CFHvatU9M/SVhHzqlL2hY7PMW7fFeH9a6EurB7UNfFNHxxK76kSDb7IvLxPHe6FvmrE4oMtLjOGwc3SY1E+Ir1wpAcIGgUQPAHKvIHNr3e0XSPfFAiXMILiw3zxKIOFMT2CvX1IwuKT2KI9RinCq2vQfcrsmfhCSO4cFGX31mbwwgnw+8Vqb4fBHfr0f5SKy158Wr+edPEsmRd6x8T99Miuro6R8T99Miu1PDlXybFEU6KSKZEilApQKUCmCRSU+KKDdaSKfFJFNE2KSKdFEUA2KrttLhCRMSrPKckgkwPQKsoqq2uEqUAowEjTmcRg/hHrrP6i646t4ZvOKouJEBAM9p6xOGBl4q55VzttuqtXHFISOKSkB1QBU3hBSShZ+LJnVOeWtPhOOQDBjLnrqBz6upp2yd4xbAlppPHUokvEYljM4Qkq6LcSc0jFnrXJydLBMRsC6uffLxzgNq6XvgONfzkW8415+cvCM+tUgbTtrL9kaxOD+vdwrcntRlw2tfNBV86uTGy7y8HFeIaaUZLr5KEr+gDK3z9EK8RUhb1jYjoj3S98t5IKQfmWwMelxR8BUFjP3F97pd+FEqC1CFYpWiYEpWqdciQrI9xq4TvFa2OVg0OJpxyQ46f7YjC3/ZJHjVSEt37pLi0srUsy4EdFQJnptI0VHNIg8xzq4x7P2d1U+6HhHTfAIB+ZapOEaZcQq9FIINvaX+08SxIaJ6bqlcNoZ5431npHtAJPdVinYtjYgG4X7oWPNSVMseBUffXY+aEVV7R3mu71YSnESckCCtcfJbaSIT4JFTWNx3Zx3zyWCfNc99uCOUMJPR+2U1JEt1vit1It7ZIabJgJbHAaST52FOaiPlLJNequJh1Q7Fn768zXeWNoMDDIcd04lwouOEzlhbRCGj3wT316Y6ZdV9NX4qcFXN5+yPfXN/5aKy131FeFai6PwR/ueb/wAtusxc9RXgalgWTJvDpHxNMiur46R8a5xXZw+mOTl5psURTooipEQClApYpQKYJFFegbM3dslsNKWF4lNoUqHIElIJgR20Vmvq8JdarRPT5fow0UkU+KSK1MxkURTooigGRVBfpCnVFSgkAwnmo4QCY7M1eytDFZwWqVEuOKgLUT2qhRkDPTIDt1rH6zL7sjT6ad2uL90EA8NOEQvpqzUYTy9NLZbYtbRKS0yF3BAKnXIdKFESQ02fe2wD2hau8VxvblKm1JQkAKwypROZx9up09lTkNbPsRnN07rLoKGp+bboONYz1cUBl1a5mXlvx8I6Xb/ai1FAWoDrrxdFIAHxtwshKddCR4VORu9aWgxXL3GV+7ZVw2p7F3CxiXrohP2qrdp723FzgbQISDDaAkAJnQNMIGBJ8AaerdB/hqdu3EMZSE3CiHViJ6LKQVIEwJUEgTPKkkgWuwnLpYNoSSZKkKcQ2toRmS4ohKkfOBHeBV9ZbsWlqkru3+KoZlu3OFsHWF3Tgzn5iT41k4etl4TkojoZY0qxZBTZ0VPKJq9tNyrt+Hbsi3Qcwu6UUqI/7bABcPoSB30gnO77pYSW7FpLSTkeACgq+suFS4v1wapLZu82gvA0lazOaGUnKc5WoaDvUYrSC02bYpBVNwsR0nzwmpHNLDZxrHcpXoqBtLf1xaOEymGxMNoSGWB4NIjF6c6ZJOzN0U2ikuXNw0haCk8FuXlziEhxaOg3ryKvCvTXDLqvpn8VeM7F493ct48amwtGNLYISkFQAKiNBJHW8K9kJlw/SP304VXl3+yP/Wt/gRWWuOor6J+6tTdfslx9Y1+Buss91T4H7qeIyZh8dI0yK6vDM0yK7XH9M/Zys/qpsURTooipoGxSgUsU4Cmaa3tFaUgA5AAD0UVEpar+zx+Fnvp8UkV0ikIqxU5xSRXSKSKCRrxzA2tXYkn2Ze2smi2UczkABmrlA7OQk8+ytLt1eFhUakpA/iH5A1llrKxmZBJ7gJV+g9tc71d+9I2+mn3bT3rEu4WmZW6pcDMAdFPyiQlIzmSQKn2+69tb9K6uAs6lq1IIHOF3TnRA+iF+NUN86oKQEdYkkCDqs4RA1JyPrq2Y3NunIculBhBzCrpRQojmW7cAuH0JAPbWC+W3Hwlq3wbtgU2LSWeRU1PEUOxdyuXD9mB3VQPXrr4cUokJHSXgTigKOqyTz7zFaVFrs60EqC7lY5vEssyOaWGyXFjuUseFQ9q76Orb4bR4TQOSGkIaaEf9pIhf251NI1bu9vc7ZghsqEiAERqdSFGS34pgmmnad1eOEIKsSj1UBTjq/TmonPlFWWyFbPUFOvsyoFIwpe4LCtcykDGDl1UqAPdUt/fzhpLdohLSDlgtkBlJ+k58Yr0k0GZZeT9YJXfOpt5BMOqxvKVyPARKo+lh/OpnD2dZAHhm4WPPulYG5+bbNmVDuUo+FZJzaT7pCQcOI5JbBK1E9+pPhVzZbgXSwFvJSwlWfEu18MnwQffFH7FPtFZNb3O3jzNuyVJQXGwG2kpZZTCgogNpAByTHSr0ZHX9P51htj7Js7R9lfGduHA8zhKGuGyklYAnGcaszqAPA6Hbs6jxpwVf3P7JcfWNfhbrLODI+BrVPn4Hc/WN/hbrLODKniWTNuDOmRXVQpsV2uL6J+zlcn10yKWKdFLFTQMApwFLFKBTBKKfFJQklXAlU6zmI0jx51yiktUQgd+frrpFV8W/ZN/A5Ne66c4pIrpFEVYgz+9K4S2PnKVH0U//AKqgbxSOXV0zVkPZme6rzb6k8YBZMJQOiDqVKM8+wCq1W0IBDaQBGvgrWa5PqLvkrocPWEQ7bbLti8VNYkrwcPEmAuCQpQ4mqc/k1yF7c3bhSjGpasylsKccV4nNXpqwsbi0CnHLlrjLCyEBbpbby5lDfTcP2gKnXW/LnD4bMNt8mrdIYbjnOHpK+0TWS1rkunC33HdTKrt1q17Q4riv93vDcn+Ippm29nWLbaUNquSsqzfXgEQOVumTgnniKqqTtB1xWBMyo5IQCVK8AMyaTa+xrq1Slx5h1sLkgrSUnxUnrJ+0BNHZ6iXs7ch57pcW2Q1OTzjog8yEtCXCoDlhq7Z2Ls+2EuOPXRGulqx6zLh/w1i2NqOITCFBMznEqM8pPhVvszdC9vemGXVJ/eOdBsd/EcITHgaIS/Xv0i3BTaJaYEQRatgKVl5z6pWo9+Ks7c7xPOrKgMJOq1ErWe8k/pWj2fuawwpKrm7aVGZZtkF8qHyS4cLY9ZqU69s60nh2yFKEQu9cLpPPJlOFH30+gpNyLVy4v2CvG4kOonXCg4hBJ0Hhzr1Zk5j0Vhdnb3vXd1bsocUUB5o4G0JbaCQtM9AAA5HmJrc2+o9FBL98fA7n6xr8LdZc1qXv2O5+sa/C3WWpwVnopIp4FLFdrh/Djk8v11zilinxRFWoGRTgKcBTgKAZFFPiig3UJyoiusUhTQi5RSRXXDSRQTFbSRxbl3MAJIE69UREchNRuGgCJk4oE5wk6aZaSa4vHirURJxFZgDLpHtOmU09y0UltaoCYSoiTKsxhHdXFzy3bXVxmpIbsjdJT6EuvP27DapIxrK3TBIJDDYK4xSOlhq5bstm2w6SXrpXynVi2Z8UttkrI8Visiy+4QltpZxHLAhOZz5EdInwq8stw71wY3Gi0g/1l0sMjxhZCj6jVHa/pZO78FpJRapQwk6i1bDU+Lvxh8cRrNXO3Vqc4mJSTBk4iSqfl4ut6a09vunZtD3+7Lh5t2jRI/vncKT6EmqjbezrN14pY4lvAAHEVxUKynpKSAUHPsIoCbs3e5m3bCm2rZt0yS42wFuk4vlLkIyjIRULam+T1yqTxF5yFPLKo8E6D0GpVhuKmAq4vbZsEAgNFVw4ZE6NiBl2qFXLeytmW4kt3FyRqXnAw34hLcqjxVRNC7YV+9fXALhSDAwo6PoyzPrq02buLevjEi2dw83HYaR9LG6UgjwmtF/123b/ALMm2t+XwZkKWfF1WI+0VQbR30ceVJDjp7Xlkx4DP7xTGmn3c3XTZXLDjt1blfFSA0ytS5mYCnICZy6s5+ytrbjMeivL9zLty6v2UukJSlXESlI1UjpATmdArnXqNv1h4igl86fgd19Y2P8AC1+tZitO7+x3X1rf4Gqy5ogqjQNfGnYaVsa+JrphrtcH4ccnm+uuWGjDXXDSGrlZmGlAp3o/KlCTQZsUU/B3n2fpRQbvhpIrsU03DQg5RUbaLmBlxXYhR9lTsNVW8hi3UJjEUJnsBUJz5ZTUOS6xtSwm8pGLavFBICU5DDn6M88hUO6dXw1FSpyAiSBOIHzY5CrVRYQMziOffoY/4qPfOIewNJwoCnAAtZwpBOUqichiziuLXVx8p7W/a2EcNnCxkBht2Usk6dJTkY1ExrJ1qout43HFE6kxKlkrUY7zV8NgWCc3rx58/JtmcMH6185jwTTzd7Pt/irJtR+VdvLenvLScKPYar6XMmFvvwE41yYCUAmT2YU+I5VAvEOMrU2tKkKTqlYKSPFJrevb9uhGBlZaTybtWkMJHgUAH2msz/ThcUQ978lSicD5xRJnJzrA59tLodq87UeIACsIAAhI/M5+2pFjsC5uzLbVw+e1KFrA8VZx661ze9Nvbn3i3s2SJhQbL7o+25iz9AqJfb+vOyC6+sR1QrAj+FJA9lOEZbeTi4Tm+q3th/330YvQhGJXogVOb3V2e3PFvHniPNtmMAH9o8YPiBWXVthzPAhKZ7ekfy+6uS7p9wklaszmE9Ef4Yp9l09C2O/aM3DSbW1UhS1KQXXHy4sjAo5ojCnMDq+vkdZbdYeivLvJ2zivMUYoS5KiR0DgUQe85RXp9sOkM/VQGgd/Y7r61v8AAzWXKhWodSPcdz9c3+BqszRDqmZ1Vl5xrrhNDAzX412w12fT/hxyef8AErjg/n/ilCa64aMNXqXOKUJp8UoFBmYaK6YaSg0nrQRBkCIznKAcu2let1IjEkicxI1HaKwuyL5bPTSkEEQAV4USSMzynT11Ke2+XBKBhEQQmDnPoGckVzf/AKGEw3/Rq5PS6zsn82rAnTPwrOb6ZoaRBMrxQOxAz/FXK0284lwhUuJGXmpUPRz0OlRd69oha2i2CQG1EylQKSo4YI5GUipfxWPLxX5Rw4cseSfCoGzDzCeySZPyieyq7a4KFNmRzVIAykxll3VLcfcJzVGfIjzR83POuVptEWz4WtDS8KP69suDETIOBWRIBkSKw5eG7Hyr20OukBJWudEpBJPgE/pV1Zbj7QdEi2dSn5TuFkDxLhTU5zykO4cKXlpEEYWUIZA7hgCTFU11vOt0yUqWflOLUo1BavEbkBuS9e2qNBhQpT6+UjC2I9tZz/pp1ZBYi4CiI4RlWZyBR1gcxypjm2XjphT4AfmTUrYl4kmcSmy2niKWBOSSkdEpgjNUwAT3mglna+Tm+MF1pDAPN91tv1gqn2VPZ3KYb+P2iwnuYQ4+fWAAKo7zbREKSEqKsUEKxmAYBVphJHLuqF/SLqvOw+CU/nNE2LptWtlbLb1F5cEHmW2UH+GVV3G2bS3ENWFqjvfK3z49MgeyvPVrWo9JxZ9JA9QMUW9gXDCELWexIUo+oTUtUtx6Rszel26uWmwpstp4sobaQlKBwlZgpSIzEa1qrU9IeNYvcDYj1u4tbrS2UqbUE8RCkFZwq6uIAmAc/pCtnap6Q8e+ka/dPwO5+uR+Bms0TWkdT8DufrkfgarNlNEFVtt1l+P5mu5H8/8AumWaOk54/masbexWvqIJ74y9eldf0+UnFLa5fPLeSyIOH+f/AFVlbbBeX5uEdq8vYc6VezHE6p01ggx6qsr3bKlPm3QQlzOCel1RjPcJSPbVHqfV+2T7OyreD03ut9+4iObuLB6Kkn2D0RNQ39mLSeRGehn9Kn2TT1ywhYJBLoJClSOFhBMhQgGcoE1aKaRiUEECDMIVofAGKyYet5Z5ar6Xjvhlfcavkn1UVoVbPM/Gu/xJ/wBtFX/x+XxEP4LH5rw3aSVFlKEpxExMEgJCiCno5yqQfb2ZcUWj4BHRUcWIpBxE9DNMfeO2KvdnbKxqZaRJMcR3sQlfVnvjl399c7qHLhxKTqpxIOnUCEgA+ByHdWD22Y71+a22S6U7W0FvKQkN4igYVICsLignQJGpOUQBIrpbPpUAVqxwoJBXksCOqpOZkHL0V2KUJcSQjCqCMUyqM0GT2+k/fXZAOJSgEyoyoxmSR2Dn31V9vjjPCN7cTeIAyI0ByBOio5xnXJnYjl844pC2GwiApVw8hoGQQMIMlR6J0FRrppST1UwYAMnme89tVTV+sLXwwnpqUrMEnXLnWi2WbiWMbBrcphA9+2hbJPYw28/z7QlI9tTRu/sxMS7eOwcy22y0Fc88ZUe6sR7tul6KjuSkfoTXBy4dPWeV/EQPUCKO0um8v07OaaVgsVqVgOFb10uRyBwISEz66qNhbJtni4UuONIKMLilJ4gbBIIKcOazKIjLQ1ljbKUkqBKgNVch4mrjYzi0WF2tJIJctkJOv7wqGfcoeuldn01Dew9loyL146cvi22mwf7wqNdw5s1s9CwWuDq9cr9qUACvPw86rVxfoUR90UwtAwFGT3mSfbTkpWx6IN7GWSC3a2DUaEtBax9pajXK48pL8QLopHY02lA9BQgffWRtN333Pi7Z5X0WVq+5NW1puFtBzq2T32khv/MKaNDa/wB1tsO3l2FcR5aEIcx8RaiOkkhOSjnmK21oOkKzO6O7D9gp03KcBW1CUBSFDrpzUUEgHX21prM9IUGvXz8CuPrk/hbrMhVaR8n3FcT+/H3N1mZpA/dxJVcKAwziPWEjztRWqurBSknE8sExmmEpA55c8u01k93govOYOtiEZgfKnM901otuWAUhSUvhteEwtw44JSoDInkcJy+TGUzT5v8AT+396XF5y/f+0cHrJnEeGcKsgMDhBmBmYOdQLvayg8bZCcLpSAXghJJPDxJUpRJMkAajnVg/e2xUElTeIBIkpw8hJBI8edVo2y6l9q2MrxBAUtlsFKkkdYrGInTuqjGdrrekTY1tcXFkvAqHQ4kDEqEJSBmIzA9Aqw20hIfa4bba21LwOcPJaJjCuUHQZzNThsNTrCglBbXPROEwOkZOFWRy7Rzqa7u3iKfe0iBBjCmcu4gjOpa7Rl6Q/wCjE/Ld/vFUVNG6/cf7xX60U09x5Nu3t0I4iG2lKU4oqLpIBOUJSAewk+ACdaztntLghQXkQsuJVmSVZCCDGRjn+VRLB0pVkABhIIVzPdORNTt47U8bhgJCFGZEHIdHMnTNKvTT92WpPhmuM3b8n3TSC8jAVrhSceUk4klSiANBigA9qqEKdCYlKEkTOcmR2kewaVY7Dty2ppQClQ4FwkHqt9ODHaR36Vztt2L5BAUw5gOuLACk/KAKu05+NV543O2xKTqKN9ahrEAkzA80TEmc8qm7uvWSGU8axDrmZK13LiBGLogNoAA0HPOu7+7NyXFS0DBkDG2AftFWHMd9M2huS86rotsNAHncNEkHmQgq0/OKsmXUmhOlw3vVbMfFWdgidcYU6r1qcpo8oKkfFi0aiAOFbNZAaRINVKPJ2vm+z4Ss+1KDUtvycdr6SI5JdmfSgU9nsza/lEuXkYTclQkdHhoCcu0YINSdlbSR7kS67bW60qecGAgpQsobRC1hJEqBUfVTUeT9qJLrniEJP3mpz+7TS2G7VKlw2HHJhMkqXEkGREpPqo3fgbcW97GW+pabNbPaGEk+tazXT/5IeT1H2mxGjTLY+5Bqj2huCqJZXM54Vfqn9Kor7di5bObRPekj7jn7KY21915QX163T57cBWn8MVXL3mLnWW8v6alH7yaoG9lqSyVKBSZPRVkY7ardDqPDP/bQcemblNl11byRCUNqQZ1kqQeyttZjpCs55K7Qf0VcO54jc8Puw4GlcxrNaSzBxD+fypCry7HwF3veH+n9Ky5Fai8HwBz68/eP0rMYf5/k0wdu/aqcW8EnDmmVZ5CVSdewVvLDZrBSSG2yCNYBnpKBz9HsrN7A2YWm7hbxSlDqUYTKZAlRkggwekKxvlQfacLXBKSEpXOECOsO7vp5Xdkv+dljNbr1y5uLdsDEtlEFOqkJgAj8qjO722KMjd2/gHUq9iSa+cLVOvIwewagimvJhGsnLn4/8Uag2+gHvKBs9uZfmTIwNOqkeITGoPqqIryn2Z+LRcO/QbT/AKlCvATOFEkDokc/lq7K0u6TjYQviJCjIzw4o15nwovU2cepJ8qTJEi1uiDmDhR/uorzVu9aSAMCcgBojlSVHd+D0td0t3mnrRFy5ilyZSSCnJRQk6a5D1U7aFpwQytoEqUytw9qhxGwhGXMl4+qrLa207VLSUsLQEpSQEpGWZChy1BRE/PPaac3tS290ghSFJS0y22YOHEVKxHTlCNfHlWv2YeP2Y/dl5/WuZaSOucJykKVBz8TXZHBE9Jv+MfrVJvRtBnG+QUEqCEDAEkmCiSDEmAFa5eNSWrhtTLCQp8lZWcFu42kLxHAniLXnlw9BGvfWfLq2Rqw7kWaXWh5yJ7s66OXbaRmrKM+Q9tZLb9mpi4bWlsG2SkJcUrhgFbmEDozJIWAJjmaFOtc20nxSn0VXcsvyiWsWhVvFakDC+1Pe4n/AEzXJ3eO3kDjNgc+sqe7ICvPxatIUoFtSoURk5hyOafMPIj1VHc2ehTyVDiJRIlEpWY7lDD3cvTUt0unq7G1GVplLkjTotqH3ikewpuAoqUcbLKAIjUqXJI+tFeeu7KvnJVaJKWT1AVtk6QqSvpdYE59vZV5vTsu8ccbFqT72htKzjQOkEJT530OVR3dn006UCIzyJGp0n9KcGh3+s/rTLBlwD30ypSUqiAMJjpJyMHMaipFTJV7VtEcFw4dEKOp5JPfXlB4fLXuAPsINe6WrGpUMsDhzGR6CuR1zFZS62JbFwAtpSSBATKefYMtJ9Qqm8093t/TaXt62udwWQNiqPbdHTIZNoGgy82rSyb6Q/U1R2tgplktMvOIRjxwTiAVEaV0t3bpoghbTg+ckpP+Gq56njv5n9nlGwvUD3ArIfHq/Ef0rNcDF5s+iakXG8S/cnDVbqKuIpRwKByKicgfGnbA3nDDT7pZd6ARKFDAc1EZHMH/AIq37XDW9wvZfhpbGUMIlvIITMIk6DkBNYXfLYKnVpDLD68ZdWshlWSllAEZZZIynsqVf+V5GFSfci8wRPGA18E1TnyjYRj9zuQejCrgaZnUt88Ueip+6ZdwvbZ0obbci+lXwV0DkVBI5nWT311/6Cv1Jn3PBCUzieYERM/1mQq2/wDkdSzHucwojV8nPSeikE+ExlVafKe9OVoyCQOspWUCMsKkiYy8Ke9lrTnb+TS+WlKYYBEmC8jRSiQejPf6jV/utuM9bhfEctTIBGFxStJJM8PsUNKzdz5R7kJC+BbSpSgQQ8QMMKke+6kuEmo6/KZd4Y+CgDToOkgxGRUTBgR6+2i/Aka1/wAn7ylqULm0AJJAK1ggEzBGDI0VjB5Ub0fuP7ho+0pk0lHQ0+j8DcAyIVGE48lTpGedMuLVKhhGE88JII9KSale5EwkckxHdAgU1doCrFziNOUz+dAUz27zDnWt2VHvbbM+ysxvPuA2oJWxbJBGRQgAZclJjQ1u07OSJiIUSSIyM61xOyRgwEApw4QPAQKA8T3j3Juhbr4Nq8VmICSpXMSYmnW2wLtSUldpcJUUjEOE5krnoO2a9IuN0ngbjhLGFTLoZHEWMDqgME5ZAGc9aym6u4+1WBdG5fWsqt1JYCbtxUOlQIV0iAkwInvNF7EYPefdu9xJLVrd6QrCw9n2aJ5Z+uqMbD2iNba9H9g//tr2XYW7+1Ue6C8t/wDZneEPdWKXssAEOZHXM5d9Vu5mytuC+R7sXdJt4dxYn0KBPDVg6qyevhNHj8yjzrZdntMutNRfIQpxCD0X0pSFKAJ0gASTWl8qbN21fqSx7p4ZQVe9B0JKi458jKYw+yrbdYbwKvmBcm6SwXUl3Fgw4AZUCoZwQI9Nd9/tobaYvVIszeFlKEAKQwXEqURJOPhnOTGvKjo0Hye3dw4wUvpdK21kS4lcqQoYhJUM4IUPVWmLKp6p9RpGr3ajSbBSi+oOsKNxiQgFt6UkApwgjIKEfO8K0VreXK23F8RYLeGBhT0pJBmU+GlLcDNbeeU0bdIbUoFvMjzemo5j7XsqK/YBTqXCDKQQNY9I9JrY7S2g+2GzxVDGBkEpOYiTmO+uO0dqXDTqmw8o4TElCCTkCJhPYa5mVx7yls714+f+WmS+OmZM0YjWptr66cacWHFSjDAwJGLFIOqeUCuY2heQTxRkD5qD/ppTglks33+n/p+9mcdSVdK0fBGpbB9JNaJ3ajjaG1uXQCXUBaZSyPEDIzGXbrWN2p5TLhN17nYhSStCeMQFZEgKUEhKQAJIznSan/B7vV/z+aP22nnW0kQog5QYM5VwbeSpGCVyJUThCgREHLIj216Bvxv7tCy2g/btujA2UBOJpokhTaVSTHzjUHYnlI2i/csNKfSEuPNIVDTUgLWEmMuw1vw4fbPKjLk3WKtFHiJgSARolQMTnE86gOWDqSkltcHQ4TBjXOvUd6d/9o2t7cMJdBS0sCSyggAoChJw/O1qJb+U7aCnY4rWHEgZtoxGVAHNIjQ1PKaKdsJbbIceQlIQse+Lk4FQAQjsHdVx/QiUKOFpeKPkSmDB6sRP85RXoW+O9207O8Uy0pC0JwQS0JgiZxZD0d9V4342sowhdt4KSkZ+us3L3de7Rb/JjlbCSTPud0TnHDXl7aK9Sa25tYpEobmBMBuJjOOlpRVXtn++/wBf+0vbk9KopqVg6EHwNOrcQooooAooooAooooAooooAooooAooooBIpFNg6gH0U6igOTlshQAUhJA0BSDHhNcUbLYBkMtAnUhtIJ9MVLoo0FXf7uWlwsretbdxZiVrZbUowIEqIk5ACo7W59ghSVps7ZKkkKSpLKAUqSZBBAyIImryijQVt5sG2ex8RltXEILkp65AAGLtySB6Kqx5P9nDS0bHhiH3GtNRQFZf7Atn143WkrVAEmdBpzpzOw2EdVtI8JqxoqPtx86CJ/RrfYfWaSplFP2w91V2DhV1s/QKmlAw5ZeGX3UtFSyFI90dCfWT99NtnSdTRRSCTRRRQQooooAooooAooooAooooAooooAooooAooooAooooAooooAooooD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1034" name="AutoShape 10" descr="data:image/jpeg;base64,/9j/4AAQSkZJRgABAQAAAQABAAD/2wCEAAkGBxQQEBQUEhQVFhUVFhUXFhQVFRYXFxQYGBccGBcVFRUYHSggGBolGxQYITEhJSkrLi4uFx8zODMsNygtLisBCgoKDg0OGhAQGywlHyQsLCwsLCwsLywsLCwsLDQsLCwsLCwsLCwsLCwsLCwsLCwsLCwsLCwsLCwsLCwsLCwsLP/AABEIAQMAwgMBIgACEQEDEQH/xAAcAAABBQEBAQAAAAAAAAAAAAAAAQIEBQYDBwj/xABLEAABAwIDBAUFDQQJBAMAAAABAgMRAAQSITEFBhNBIjJRYXEHQoGRoRQjJDNSYnJzgrGywdE0U5LwFUODk6KzwtLhFmN08Rej4v/EABoBAAIDAQEAAAAAAAAAAAAAAAABAgMEBQb/xAAvEQEBAAICAQMBBgUFAQAAAAAAAQIRAyExBBJRMhMiM0FhcRSRocHwQlKB0eEV/9oADAMBAAIRAxEAPwClApaKK9A4paSkmkoM6im0UgWaJptFAOpJpKKAWikpKAdSUlLQYoq/sN0bh1lbxTw0JSVArkFcCYSnX0mqBaSDB1FQxzxt1KlcLJuwk0TTaKmgdNJSUUAtFNooBaIpJpaYJFJTqKNB2pKdTaCJRS0lAJRS0lICiiigxRFSrCwcfWENIK1HkBp3k8h3mvRt3NwENwu5hxf7sdRPj8o+yqeXmx4/K3j4ss/DEbF3afugVpThbSCS4rJOQmE/KPhVVcW6m1FKhBFek75+UOzskKYQeK5BQUM4YaBEHErqggeaM9NNaXduytdoBt7ouogkdk6YVDWQdQeYzrHj6373c6ab6Wa68sRsLdt+8PvaIRzcVkgenme4V6Xu/uWxawpQ4rg89YyT9FOg8TnUbevyg2WzAWyoOOpEC3ZiU9yz1Wx459gNeObd312jtpwsthQbVPwdiYKeZdVqtPaVQnuFVcnqc+TqeFvHwY4d16jvr5TbK3SphCi+4roq4UFDecGV6FQz6KZzyMVmNpWKX0BxvUgEcsQOYyOhrHI3dtrNOO9eC3ADhZaUMIMZBb0EKPzWwdOtXpVsAQ3ExgaidYwJ176hxZXC7lS5JMpphSk+rXuptembX2chVktOECbgZgZ/EiPvPrrzq7ti2opV6D210uHnnIwcvDcEeilpK0KRRRRQBSikpaYFFFFAd6SnUlBG0UtJQCUUtFIACtfu5uK6/C35ab1iOmodwPVHefVWo2DsC2sGE3D5SFYUqU46QEtkiYTOhzjtNYrfjyuqCFJ2eMIyHuhxOZkEy22erkOsqfo1zub1d8YfzbuP00neTebT2xYbEZAWUokSlpPSed741P0jAHaK8Z318qd1ey2zNuycsCCeIscsbgzz+SmBylVUFnsa5vSbh9ZbbWSpVy+VKU5GvDT13Tyy6IjMip7G2LeyITYNlb0ge6XIU5JyhuMm5mIblXLGaw927rZ1PCnvd37lhlLjqAieqypQD2GJxlrVKY5GDziM657C2xeIKmbJx4F/oqbZkqcj5ISMQMDVMGO6pu8Oz7tCQ7cqIXrw8QxtiR0ltgy3mdVdLt5TF2FtK44pRaol10YSGkHEuSCcSUZr006vOKNDa8Y3YYtk8S/eE6lhtSSqZzDjuaUHtCcavo05e8TrwFrs63wIV5jaFEucsRTmtwj5SyY7BSo3abZh3aT8q/ctrSpQ54Vu5ttZiISFq7hSXG9Rw8CwZDTajEJCpd7MRMuPH6RidE1JEp3aQwC9fvniAGG21JWoGMgt0nAjPzU4jy6NenhQUoEaHCR3CBFeYp3TdgvX7vCKUqUG1jiO5CY4Kcmk/SIPzTXpyYx5aSI7I5eynCq22gmLVf8A5Kf8lNY3eBmWpjMEernW12gn4K5/5CT/APSms44ARnocvXU+LL22VHkx3NMRSU9SYJ8aSuw5ZtFLRTBIpRSxSigG0tLFFM3aKSnxSRQibSRTqSKASKQqjM8s/VToqLtJUNL7xH8Rj86jndY2njN2RC23t1++XxLlwqjNKB0W0ZEwhGg1A5k9tVd5c+51NqLYVBUoBaUqBgBIJQronMnWdNKlJeSiMAkmBjUM+tHQT4JqMraq7d4LwjiBEBSglRQVKkKTikJVGhAkTlFcXLqdOpj3Vi5s65u/fr50sNKgwuS4tOcYGiQop7CopR2HlS/041bDBYNlKj0eOo4nlTlAcAGGcui2EzzKqcjYb75Dl86WUnpQ4Cp1fOQySD9twpHeaF7yMWYixb6XN9RxOH+1gBIjk2E+JqCxU7UYuLdxC7jGhSkkpChET5qk+ZI81QkjURnVrb7aKWwxZNpbLgTiS0hSlvKiSCASpYzMJmByTVDdXrqXFG4GawCptSSmUnNMpOcGZCtc5Bq7d3xSwgtWLSWwRClicS+ULdPTXnyBSnupBJG6kKLm0HuHH9UClx4CND/Vscj0s/m0P73sWoKNntBOUKdBJWfpXBGIjuQEpqIzundPgLvF+52zmA6CFHvatU9M/SVhHzqlL2hY7PMW7fFeH9a6EurB7UNfFNHxxK76kSDb7IvLxPHe6FvmrE4oMtLjOGwc3SY1E+Ir1wpAcIGgUQPAHKvIHNr3e0XSPfFAiXMILiw3zxKIOFMT2CvX1IwuKT2KI9RinCq2vQfcrsmfhCSO4cFGX31mbwwgnw+8Vqb4fBHfr0f5SKy158Wr+edPEsmRd6x8T99Miuro6R8T99Miu1PDlXybFEU6KSKZEilApQKUCmCRSU+KKDdaSKfFJFNE2KSKdFEUA2KrttLhCRMSrPKckgkwPQKsoqq2uEqUAowEjTmcRg/hHrrP6i646t4ZvOKouJEBAM9p6xOGBl4q55VzttuqtXHFISOKSkB1QBU3hBSShZ+LJnVOeWtPhOOQDBjLnrqBz6upp2yd4xbAlppPHUokvEYljM4Qkq6LcSc0jFnrXJydLBMRsC6uffLxzgNq6XvgONfzkW8415+cvCM+tUgbTtrL9kaxOD+vdwrcntRlw2tfNBV86uTGy7y8HFeIaaUZLr5KEr+gDK3z9EK8RUhb1jYjoj3S98t5IKQfmWwMelxR8BUFjP3F97pd+FEqC1CFYpWiYEpWqdciQrI9xq4TvFa2OVg0OJpxyQ46f7YjC3/ZJHjVSEt37pLi0srUsy4EdFQJnptI0VHNIg8xzq4x7P2d1U+6HhHTfAIB+ZapOEaZcQq9FIINvaX+08SxIaJ6bqlcNoZ5431npHtAJPdVinYtjYgG4X7oWPNSVMseBUffXY+aEVV7R3mu71YSnESckCCtcfJbaSIT4JFTWNx3Zx3zyWCfNc99uCOUMJPR+2U1JEt1vit1It7ZIabJgJbHAaST52FOaiPlLJNequJh1Q7Fn768zXeWNoMDDIcd04lwouOEzlhbRCGj3wT316Y6ZdV9NX4qcFXN5+yPfXN/5aKy131FeFai6PwR/ueb/wAtusxc9RXgalgWTJvDpHxNMiur46R8a5xXZw+mOTl5psURTooipEQClApYpQKYJFFegbM3dslsNKWF4lNoUqHIElIJgR20Vmvq8JdarRPT5fow0UkU+KSK1MxkURTooigGRVBfpCnVFSgkAwnmo4QCY7M1eytDFZwWqVEuOKgLUT2qhRkDPTIDt1rH6zL7sjT6ad2uL90EA8NOEQvpqzUYTy9NLZbYtbRKS0yF3BAKnXIdKFESQ02fe2wD2hau8VxvblKm1JQkAKwypROZx9up09lTkNbPsRnN07rLoKGp+bboONYz1cUBl1a5mXlvx8I6Xb/ai1FAWoDrrxdFIAHxtwshKddCR4VORu9aWgxXL3GV+7ZVw2p7F3CxiXrohP2qrdp723FzgbQISDDaAkAJnQNMIGBJ8AaerdB/hqdu3EMZSE3CiHViJ6LKQVIEwJUEgTPKkkgWuwnLpYNoSSZKkKcQ2toRmS4ohKkfOBHeBV9ZbsWlqkru3+KoZlu3OFsHWF3Tgzn5iT41k4etl4TkojoZY0qxZBTZ0VPKJq9tNyrt+Hbsi3Qcwu6UUqI/7bABcPoSB30gnO77pYSW7FpLSTkeACgq+suFS4v1wapLZu82gvA0lazOaGUnKc5WoaDvUYrSC02bYpBVNwsR0nzwmpHNLDZxrHcpXoqBtLf1xaOEymGxMNoSGWB4NIjF6c6ZJOzN0U2ikuXNw0haCk8FuXlziEhxaOg3ryKvCvTXDLqvpn8VeM7F493ct48amwtGNLYISkFQAKiNBJHW8K9kJlw/SP304VXl3+yP/Wt/gRWWuOor6J+6tTdfslx9Y1+Buss91T4H7qeIyZh8dI0yK6vDM0yK7XH9M/Zys/qpsURTooipoGxSgUsU4Cmaa3tFaUgA5AAD0UVEpar+zx+Fnvp8UkV0ikIqxU5xSRXSKSKCRrxzA2tXYkn2Ze2smi2UczkABmrlA7OQk8+ytLt1eFhUakpA/iH5A1llrKxmZBJ7gJV+g9tc71d+9I2+mn3bT3rEu4WmZW6pcDMAdFPyiQlIzmSQKn2+69tb9K6uAs6lq1IIHOF3TnRA+iF+NUN86oKQEdYkkCDqs4RA1JyPrq2Y3NunIculBhBzCrpRQojmW7cAuH0JAPbWC+W3Hwlq3wbtgU2LSWeRU1PEUOxdyuXD9mB3VQPXrr4cUokJHSXgTigKOqyTz7zFaVFrs60EqC7lY5vEssyOaWGyXFjuUseFQ9q76Orb4bR4TQOSGkIaaEf9pIhf251NI1bu9vc7ZghsqEiAERqdSFGS34pgmmnad1eOEIKsSj1UBTjq/TmonPlFWWyFbPUFOvsyoFIwpe4LCtcykDGDl1UqAPdUt/fzhpLdohLSDlgtkBlJ+k58Yr0k0GZZeT9YJXfOpt5BMOqxvKVyPARKo+lh/OpnD2dZAHhm4WPPulYG5+bbNmVDuUo+FZJzaT7pCQcOI5JbBK1E9+pPhVzZbgXSwFvJSwlWfEu18MnwQffFH7FPtFZNb3O3jzNuyVJQXGwG2kpZZTCgogNpAByTHSr0ZHX9P51htj7Js7R9lfGduHA8zhKGuGyklYAnGcaszqAPA6Hbs6jxpwVf3P7JcfWNfhbrLODI+BrVPn4Hc/WN/hbrLODKniWTNuDOmRXVQpsV2uL6J+zlcn10yKWKdFLFTQMApwFLFKBTBKKfFJQklXAlU6zmI0jx51yiktUQgd+frrpFV8W/ZN/A5Ne66c4pIrpFEVYgz+9K4S2PnKVH0U//AKqgbxSOXV0zVkPZme6rzb6k8YBZMJQOiDqVKM8+wCq1W0IBDaQBGvgrWa5PqLvkrocPWEQ7bbLti8VNYkrwcPEmAuCQpQ4mqc/k1yF7c3bhSjGpasylsKccV4nNXpqwsbi0CnHLlrjLCyEBbpbby5lDfTcP2gKnXW/LnD4bMNt8mrdIYbjnOHpK+0TWS1rkunC33HdTKrt1q17Q4riv93vDcn+Ippm29nWLbaUNquSsqzfXgEQOVumTgnniKqqTtB1xWBMyo5IQCVK8AMyaTa+xrq1Slx5h1sLkgrSUnxUnrJ+0BNHZ6iXs7ch57pcW2Q1OTzjog8yEtCXCoDlhq7Z2Ls+2EuOPXRGulqx6zLh/w1i2NqOITCFBMznEqM8pPhVvszdC9vemGXVJ/eOdBsd/EcITHgaIS/Xv0i3BTaJaYEQRatgKVl5z6pWo9+Ks7c7xPOrKgMJOq1ErWe8k/pWj2fuawwpKrm7aVGZZtkF8qHyS4cLY9ZqU69s60nh2yFKEQu9cLpPPJlOFH30+gpNyLVy4v2CvG4kOonXCg4hBJ0Hhzr1Zk5j0Vhdnb3vXd1bsocUUB5o4G0JbaCQtM9AAA5HmJrc2+o9FBL98fA7n6xr8LdZc1qXv2O5+sa/C3WWpwVnopIp4FLFdrh/Djk8v11zilinxRFWoGRTgKcBTgKAZFFPiig3UJyoiusUhTQi5RSRXXDSRQTFbSRxbl3MAJIE69UREchNRuGgCJk4oE5wk6aZaSa4vHirURJxFZgDLpHtOmU09y0UltaoCYSoiTKsxhHdXFzy3bXVxmpIbsjdJT6EuvP27DapIxrK3TBIJDDYK4xSOlhq5bstm2w6SXrpXynVi2Z8UttkrI8Visiy+4QltpZxHLAhOZz5EdInwq8stw71wY3Gi0g/1l0sMjxhZCj6jVHa/pZO78FpJRapQwk6i1bDU+Lvxh8cRrNXO3Vqc4mJSTBk4iSqfl4ut6a09vunZtD3+7Lh5t2jRI/vncKT6EmqjbezrN14pY4lvAAHEVxUKynpKSAUHPsIoCbs3e5m3bCm2rZt0yS42wFuk4vlLkIyjIRULam+T1yqTxF5yFPLKo8E6D0GpVhuKmAq4vbZsEAgNFVw4ZE6NiBl2qFXLeytmW4kt3FyRqXnAw34hLcqjxVRNC7YV+9fXALhSDAwo6PoyzPrq02buLevjEi2dw83HYaR9LG6UgjwmtF/123b/ALMm2t+XwZkKWfF1WI+0VQbR30ceVJDjp7Xlkx4DP7xTGmn3c3XTZXLDjt1blfFSA0ytS5mYCnICZy6s5+ytrbjMeivL9zLty6v2UukJSlXESlI1UjpATmdArnXqNv1h4igl86fgd19Y2P8AC1+tZitO7+x3X1rf4Gqy5ogqjQNfGnYaVsa+JrphrtcH4ccnm+uuWGjDXXDSGrlZmGlAp3o/KlCTQZsUU/B3n2fpRQbvhpIrsU03DQg5RUbaLmBlxXYhR9lTsNVW8hi3UJjEUJnsBUJz5ZTUOS6xtSwm8pGLavFBICU5DDn6M88hUO6dXw1FSpyAiSBOIHzY5CrVRYQMziOffoY/4qPfOIewNJwoCnAAtZwpBOUqichiziuLXVx8p7W/a2EcNnCxkBht2Usk6dJTkY1ExrJ1qout43HFE6kxKlkrUY7zV8NgWCc3rx58/JtmcMH6185jwTTzd7Pt/irJtR+VdvLenvLScKPYar6XMmFvvwE41yYCUAmT2YU+I5VAvEOMrU2tKkKTqlYKSPFJrevb9uhGBlZaTybtWkMJHgUAH2msz/ThcUQ978lSicD5xRJnJzrA59tLodq87UeIACsIAAhI/M5+2pFjsC5uzLbVw+e1KFrA8VZx661ze9Nvbn3i3s2SJhQbL7o+25iz9AqJfb+vOyC6+sR1QrAj+FJA9lOEZbeTi4Tm+q3th/330YvQhGJXogVOb3V2e3PFvHniPNtmMAH9o8YPiBWXVthzPAhKZ7ekfy+6uS7p9wklaszmE9Ef4Yp9l09C2O/aM3DSbW1UhS1KQXXHy4sjAo5ojCnMDq+vkdZbdYeivLvJ2zivMUYoS5KiR0DgUQe85RXp9sOkM/VQGgd/Y7r61v8AAzWXKhWodSPcdz9c3+BqszRDqmZ1Vl5xrrhNDAzX412w12fT/hxyef8AErjg/n/ilCa64aMNXqXOKUJp8UoFBmYaK6YaSg0nrQRBkCIznKAcu2let1IjEkicxI1HaKwuyL5bPTSkEEQAV4USSMzynT11Ke2+XBKBhEQQmDnPoGckVzf/AKGEw3/Rq5PS6zsn82rAnTPwrOb6ZoaRBMrxQOxAz/FXK0284lwhUuJGXmpUPRz0OlRd69oha2i2CQG1EylQKSo4YI5GUipfxWPLxX5Rw4cseSfCoGzDzCeySZPyieyq7a4KFNmRzVIAykxll3VLcfcJzVGfIjzR83POuVptEWz4WtDS8KP69suDETIOBWRIBkSKw5eG7Hyr20OukBJWudEpBJPgE/pV1Zbj7QdEi2dSn5TuFkDxLhTU5zykO4cKXlpEEYWUIZA7hgCTFU11vOt0yUqWflOLUo1BavEbkBuS9e2qNBhQpT6+UjC2I9tZz/pp1ZBYi4CiI4RlWZyBR1gcxypjm2XjphT4AfmTUrYl4kmcSmy2niKWBOSSkdEpgjNUwAT3mglna+Tm+MF1pDAPN91tv1gqn2VPZ3KYb+P2iwnuYQ4+fWAAKo7zbREKSEqKsUEKxmAYBVphJHLuqF/SLqvOw+CU/nNE2LptWtlbLb1F5cEHmW2UH+GVV3G2bS3ENWFqjvfK3z49MgeyvPVrWo9JxZ9JA9QMUW9gXDCELWexIUo+oTUtUtx6Rszel26uWmwpstp4sobaQlKBwlZgpSIzEa1qrU9IeNYvcDYj1u4tbrS2UqbUE8RCkFZwq6uIAmAc/pCtnap6Q8e+ka/dPwO5+uR+Bms0TWkdT8DufrkfgarNlNEFVtt1l+P5mu5H8/8AumWaOk54/masbexWvqIJ74y9eldf0+UnFLa5fPLeSyIOH+f/AFVlbbBeX5uEdq8vYc6VezHE6p01ggx6qsr3bKlPm3QQlzOCel1RjPcJSPbVHqfV+2T7OyreD03ut9+4iObuLB6Kkn2D0RNQ39mLSeRGehn9Kn2TT1ywhYJBLoJClSOFhBMhQgGcoE1aKaRiUEECDMIVofAGKyYet5Z5ar6Xjvhlfcavkn1UVoVbPM/Gu/xJ/wBtFX/x+XxEP4LH5rw3aSVFlKEpxExMEgJCiCno5yqQfb2ZcUWj4BHRUcWIpBxE9DNMfeO2KvdnbKxqZaRJMcR3sQlfVnvjl399c7qHLhxKTqpxIOnUCEgA+ByHdWD22Y71+a22S6U7W0FvKQkN4igYVICsLignQJGpOUQBIrpbPpUAVqxwoJBXksCOqpOZkHL0V2KUJcSQjCqCMUyqM0GT2+k/fXZAOJSgEyoyoxmSR2Dn31V9vjjPCN7cTeIAyI0ByBOio5xnXJnYjl844pC2GwiApVw8hoGQQMIMlR6J0FRrppST1UwYAMnme89tVTV+sLXwwnpqUrMEnXLnWi2WbiWMbBrcphA9+2hbJPYw28/z7QlI9tTRu/sxMS7eOwcy22y0Fc88ZUe6sR7tul6KjuSkfoTXBy4dPWeV/EQPUCKO0um8v07OaaVgsVqVgOFb10uRyBwISEz66qNhbJtni4UuONIKMLilJ4gbBIIKcOazKIjLQ1ljbKUkqBKgNVch4mrjYzi0WF2tJIJctkJOv7wqGfcoeuldn01Dew9loyL146cvi22mwf7wqNdw5s1s9CwWuDq9cr9qUACvPw86rVxfoUR90UwtAwFGT3mSfbTkpWx6IN7GWSC3a2DUaEtBax9pajXK48pL8QLopHY02lA9BQgffWRtN333Pi7Z5X0WVq+5NW1puFtBzq2T32khv/MKaNDa/wB1tsO3l2FcR5aEIcx8RaiOkkhOSjnmK21oOkKzO6O7D9gp03KcBW1CUBSFDrpzUUEgHX21prM9IUGvXz8CuPrk/hbrMhVaR8n3FcT+/H3N1mZpA/dxJVcKAwziPWEjztRWqurBSknE8sExmmEpA55c8u01k93govOYOtiEZgfKnM901otuWAUhSUvhteEwtw44JSoDInkcJy+TGUzT5v8AT+396XF5y/f+0cHrJnEeGcKsgMDhBmBmYOdQLvayg8bZCcLpSAXghJJPDxJUpRJMkAajnVg/e2xUElTeIBIkpw8hJBI8edVo2y6l9q2MrxBAUtlsFKkkdYrGInTuqjGdrrekTY1tcXFkvAqHQ4kDEqEJSBmIzA9Aqw20hIfa4bba21LwOcPJaJjCuUHQZzNThsNTrCglBbXPROEwOkZOFWRy7Rzqa7u3iKfe0iBBjCmcu4gjOpa7Rl6Q/wCjE/Ld/vFUVNG6/cf7xX60U09x5Nu3t0I4iG2lKU4oqLpIBOUJSAewk+ACdaztntLghQXkQsuJVmSVZCCDGRjn+VRLB0pVkABhIIVzPdORNTt47U8bhgJCFGZEHIdHMnTNKvTT92WpPhmuM3b8n3TSC8jAVrhSceUk4klSiANBigA9qqEKdCYlKEkTOcmR2kewaVY7Dty2ppQClQ4FwkHqt9ODHaR36Vztt2L5BAUw5gOuLACk/KAKu05+NV543O2xKTqKN9ahrEAkzA80TEmc8qm7uvWSGU8axDrmZK13LiBGLogNoAA0HPOu7+7NyXFS0DBkDG2AftFWHMd9M2huS86rotsNAHncNEkHmQgq0/OKsmXUmhOlw3vVbMfFWdgidcYU6r1qcpo8oKkfFi0aiAOFbNZAaRINVKPJ2vm+z4Ss+1KDUtvycdr6SI5JdmfSgU9nsza/lEuXkYTclQkdHhoCcu0YINSdlbSR7kS67bW60qecGAgpQsobRC1hJEqBUfVTUeT9qJLrniEJP3mpz+7TS2G7VKlw2HHJhMkqXEkGREpPqo3fgbcW97GW+pabNbPaGEk+tazXT/5IeT1H2mxGjTLY+5Bqj2huCqJZXM54Vfqn9Kor7di5bObRPekj7jn7KY21915QX163T57cBWn8MVXL3mLnWW8v6alH7yaoG9lqSyVKBSZPRVkY7ardDqPDP/bQcemblNl11byRCUNqQZ1kqQeyttZjpCs55K7Qf0VcO54jc8Puw4GlcxrNaSzBxD+fypCry7HwF3veH+n9Ky5Fai8HwBz68/eP0rMYf5/k0wdu/aqcW8EnDmmVZ5CVSdewVvLDZrBSSG2yCNYBnpKBz9HsrN7A2YWm7hbxSlDqUYTKZAlRkggwekKxvlQfacLXBKSEpXOECOsO7vp5Xdkv+dljNbr1y5uLdsDEtlEFOqkJgAj8qjO722KMjd2/gHUq9iSa+cLVOvIwewagimvJhGsnLn4/8Uag2+gHvKBs9uZfmTIwNOqkeITGoPqqIryn2Z+LRcO/QbT/AKlCvATOFEkDokc/lq7K0u6TjYQviJCjIzw4o15nwovU2cepJ8qTJEi1uiDmDhR/uorzVu9aSAMCcgBojlSVHd+D0td0t3mnrRFy5ilyZSSCnJRQk6a5D1U7aFpwQytoEqUytw9qhxGwhGXMl4+qrLa207VLSUsLQEpSQEpGWZChy1BRE/PPaac3tS290ghSFJS0y22YOHEVKxHTlCNfHlWv2YeP2Y/dl5/WuZaSOucJykKVBz8TXZHBE9Jv+MfrVJvRtBnG+QUEqCEDAEkmCiSDEmAFa5eNSWrhtTLCQp8lZWcFu42kLxHAniLXnlw9BGvfWfLq2Rqw7kWaXWh5yJ7s66OXbaRmrKM+Q9tZLb9mpi4bWlsG2SkJcUrhgFbmEDozJIWAJjmaFOtc20nxSn0VXcsvyiWsWhVvFakDC+1Pe4n/AEzXJ3eO3kDjNgc+sqe7ICvPxatIUoFtSoURk5hyOafMPIj1VHc2ehTyVDiJRIlEpWY7lDD3cvTUt0unq7G1GVplLkjTotqH3ikewpuAoqUcbLKAIjUqXJI+tFeeu7KvnJVaJKWT1AVtk6QqSvpdYE59vZV5vTsu8ccbFqT72htKzjQOkEJT530OVR3dn006UCIzyJGp0n9KcGh3+s/rTLBlwD30ypSUqiAMJjpJyMHMaipFTJV7VtEcFw4dEKOp5JPfXlB4fLXuAPsINe6WrGpUMsDhzGR6CuR1zFZS62JbFwAtpSSBATKefYMtJ9Qqm8093t/TaXt62udwWQNiqPbdHTIZNoGgy82rSyb6Q/U1R2tgplktMvOIRjxwTiAVEaV0t3bpoghbTg+ckpP+Gq56njv5n9nlGwvUD3ArIfHq/Ef0rNcDF5s+iakXG8S/cnDVbqKuIpRwKByKicgfGnbA3nDDT7pZd6ARKFDAc1EZHMH/AIq37XDW9wvZfhpbGUMIlvIITMIk6DkBNYXfLYKnVpDLD68ZdWshlWSllAEZZZIynsqVf+V5GFSfci8wRPGA18E1TnyjYRj9zuQejCrgaZnUt88Ueip+6ZdwvbZ0obbci+lXwV0DkVBI5nWT311/6Cv1Jn3PBCUzieYERM/1mQq2/wDkdSzHucwojV8nPSeikE+ExlVafKe9OVoyCQOspWUCMsKkiYy8Ke9lrTnb+TS+WlKYYBEmC8jRSiQejPf6jV/utuM9bhfEctTIBGFxStJJM8PsUNKzdz5R7kJC+BbSpSgQQ8QMMKke+6kuEmo6/KZd4Y+CgDToOkgxGRUTBgR6+2i/Aka1/wAn7ylqULm0AJJAK1ggEzBGDI0VjB5Ub0fuP7ho+0pk0lHQ0+j8DcAyIVGE48lTpGedMuLVKhhGE88JII9KSale5EwkckxHdAgU1doCrFziNOUz+dAUz27zDnWt2VHvbbM+ysxvPuA2oJWxbJBGRQgAZclJjQ1u07OSJiIUSSIyM61xOyRgwEApw4QPAQKA8T3j3Juhbr4Nq8VmICSpXMSYmnW2wLtSUldpcJUUjEOE5krnoO2a9IuN0ngbjhLGFTLoZHEWMDqgME5ZAGc9aym6u4+1WBdG5fWsqt1JYCbtxUOlQIV0iAkwInvNF7EYPefdu9xJLVrd6QrCw9n2aJ5Z+uqMbD2iNba9H9g//tr2XYW7+1Ue6C8t/wDZneEPdWKXssAEOZHXM5d9Vu5mytuC+R7sXdJt4dxYn0KBPDVg6qyevhNHj8yjzrZdntMutNRfIQpxCD0X0pSFKAJ0gASTWl8qbN21fqSx7p4ZQVe9B0JKi458jKYw+yrbdYbwKvmBcm6SwXUl3Fgw4AZUCoZwQI9Nd9/tobaYvVIszeFlKEAKQwXEqURJOPhnOTGvKjo0Hye3dw4wUvpdK21kS4lcqQoYhJUM4IUPVWmLKp6p9RpGr3ajSbBSi+oOsKNxiQgFt6UkApwgjIKEfO8K0VreXK23F8RYLeGBhT0pJBmU+GlLcDNbeeU0bdIbUoFvMjzemo5j7XsqK/YBTqXCDKQQNY9I9JrY7S2g+2GzxVDGBkEpOYiTmO+uO0dqXDTqmw8o4TElCCTkCJhPYa5mVx7yls714+f+WmS+OmZM0YjWptr66cacWHFSjDAwJGLFIOqeUCuY2heQTxRkD5qD/ppTglks33+n/p+9mcdSVdK0fBGpbB9JNaJ3ajjaG1uXQCXUBaZSyPEDIzGXbrWN2p5TLhN17nYhSStCeMQFZEgKUEhKQAJIznSan/B7vV/z+aP22nnW0kQog5QYM5VwbeSpGCVyJUThCgREHLIj216Bvxv7tCy2g/btujA2UBOJpokhTaVSTHzjUHYnlI2i/csNKfSEuPNIVDTUgLWEmMuw1vw4fbPKjLk3WKtFHiJgSARolQMTnE86gOWDqSkltcHQ4TBjXOvUd6d/9o2t7cMJdBS0sCSyggAoChJw/O1qJb+U7aCnY4rWHEgZtoxGVAHNIjQ1PKaKdsJbbIceQlIQse+Lk4FQAQjsHdVx/QiUKOFpeKPkSmDB6sRP85RXoW+O9207O8Uy0pC0JwQS0JgiZxZD0d9V4342sowhdt4KSkZ+us3L3de7Rb/JjlbCSTPud0TnHDXl7aK9Sa25tYpEobmBMBuJjOOlpRVXtn++/wBf+0vbk9KopqVg6EHwNOrcQooooAooooAooooAooooAooooAooooBIpFNg6gH0U6igOTlshQAUhJA0BSDHhNcUbLYBkMtAnUhtIJ9MVLoo0FXf7uWlwsretbdxZiVrZbUowIEqIk5ACo7W59ghSVps7ZKkkKSpLKAUqSZBBAyIImryijQVt5sG2ex8RltXEILkp65AAGLtySB6Kqx5P9nDS0bHhiH3GtNRQFZf7Atn143WkrVAEmdBpzpzOw2EdVtI8JqxoqPtx86CJ/RrfYfWaSplFP2w91V2DhV1s/QKmlAw5ZeGX3UtFSyFI90dCfWT99NtnSdTRRSCTRRRQQooooAooooAooooAooooAooooAooooAooooAooooAooooAooooD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1036" name="AutoShape 12" descr="data:image/jpeg;base64,/9j/4AAQSkZJRgABAQAAAQABAAD/2wCEAAkGBhQSEBQUExQWFRUVGRUWFRYWGBgYFxoYGBgXGBwWFRYZHCYfGBkjGRoXHy8gIycpLiwsGh8xNTAqNSYrLCkBCQoKDgwOGg8PGiwkHyQsLywsLCwpLCwsLCowLSksLCwsLCwsLCwsLCwsLCwsLCwpLCwsLCwsLCwsLCwsLywpLP/AABEIAMIBAwMBIgACEQEDEQH/xAAcAAABBQEBAQAAAAAAAAAAAAAEAAIDBQYBBwj/xABJEAABAwIDBQUFBAgEBQIHAAABAgMRACEEEjEFIkFRYQYTMnGBI0KRofAUUmKxBzNygsHR4fFDkqKyJDRTc7MWdBUXJTVjwsP/xAAaAQACAwEBAAAAAAAAAAAAAAABBAIDBQAG/8QAMhEAAgECBAMGBQQDAQAAAAAAAAECAxEEITHwEkFxEyJRYYGxMpHB0eEjM6HxFFLCBf/aAAwDAQACEQMRAD8AytcNOppr2B5MbTxlSkrXZCfiSdAOZJkAdDwCiHNNTcwEi5J0gak9BI+IAuQDWY3aBWhS2ghaUGVNPICijROdOX3SAJ1yxGkVnYzFdmuCOvsP4PC8b45ae5SY/GrdXmk3mEElQAJJgcYkk351zBbTU0omJBBChqhSTqFJ1j8qJG31cW2k9Q0gj1MTT29vr1Bb/dbbH/61iGyOThAspVhlSlRgozSpsngpPFPJUX01oxvGgEITZCZiBqTEq9fq5NcdxzndALMrWNMqQUpuD4QLm4/zaEA1Dh2aYpJ636FdS2li9GFJRnTccelQUdsHEd0sE3SbKHTnHP640/b2zgy8QnwKAWj9lX8jI9K18LXcnwT15Mx8TQUe/DQrqVKlTwidrorhrqa4J0V2uV0UAipUqVccKlSpVxw6pkVDUiDQYUFtGj8DiC2tK06pM/0PQi1VzVGNClqiTVmXwbTujRbYbSFJfAJZxICH0ifEoBM5U6qMJTPCD96onV5cxWZKEqD18oWyUiX0pRcqEZB5VN2fdS4heGc8LgOXmFdOtgodRQ+GS42S3EusGEpGVCXEbwS2FGSUpSQv19K8tWpdlNw3beX9HpaNTtIKW7hbWBcMhCSpTIC28sIStHtA2wpRMkJ3Z4SetNcSGVmUgoUtIdbAK1/aFKRCpOiQACDygjhXME+ErQG1JIVmVhlEqWTMl0LINheBytxgVd41sOID7IUbQtEEKUkEgiDBzo3iOdxxBpdu29/2XJb3uxRHCizT0rSgtqbecVAccK1EIgcAYt5CLCrLZPaLuwW8Ssd4hBdcyA5UgqIABOvARx1qrYabb7ttXd9yC39kUolSlOEKMnrf5k8REDXfuFoBbTncLSMQqwzEAqMJHBMwJi5zc6Nr73rzQL2M7tvZm1cdifteER3bZu0tp5pJVonehck2gzyM8qpcZtPF4N9DOMaKXVBK0KZKM91EJUkNnLOZJECDbyr1LZu2Utjv0OJ+xpQ5mQhHvJVdaY6AiOPrIumth4d7EoxwGdzukoaUdEplS5QCLKOeJ4ARbemXHboDhML/APMd1NncC28sauHMkq5EgMkAxGhjlGlKtziOx2HcWVqSsFRkhLikpnokGBSocUPANpHj1OaazGPr524HWwAJMAEjgTP1/LXy4mALmotsNvZe6aQq49ooDhY92FaciojWAkWEq9bisSqSstWeYw2HdV3ehSbZ27nHdhMNg+JJzBcHdVoCEgGw5qJNzYLCYwpWFoUJHK/Qgg6g6RRv/p53UpCZ1KlpH8ZqJewh77zA/fk/6RWA23rmbqSWh3FYVC0l1oQP8RAPgMajmg8DwqLZ2CCiXF+FFyRqSIgdTJHqROtisBgktuJKcUCdIDa1gjUhWm7FE4ko/VpAASb8s15Gp8MkROpVciKCzyD5gySVqKjxOnAcABPACBeDarHCsSaexsokSm/Tj6UdhMP/AG+Wnyj04inU01kKyvfMnaat9fX9+ttH2+2UWcPgArx924lXoUK+WYil2M2R3+LQDdKN48R0v536wTxqw/TLigX8O0PcbUo/vqAH+yrcO/14rr7FGIX6Mn09zzyuiuV0VtmMcroNcrtcA7XRXBXRQCjtKlSrgipUqVE4dTkU2noFRYUFM0e3QDNGt0vMviGYZwpIUDBBBB6ir7bCO8bbxjcJW2Ic3cxCCoZ4HMAET91R5VRMt1e9nsXkWW1+By19JiL+Yt8KyMbT448S1XtzNLB1OCXC9H7giG84CfaJbeCVpIyo7mO6Hc20KjNvOrPY21VJVmWAgqjv0FweyAC8q40EwAYjnfLVQ7gEsPKYWE92pSHG1LUcynSoZAP2coSfIUg9YH2Rc3UYxATJcUpshDYnzGugB6isVre93Nhb3vIK7VYZbalJYQHFKSp1KLZm1EwpSTwCsxAi85tZs1vBd0pP2dtsBax9p3pygIBgczp8ZiFE0Fh2lhs4ruVHEgKbDZVAy5wBbQJCQPQeRo9WF7tYDLSVJfcUcSSrSU8uM2tpwtmkG3Le3yO8xrbgTlcbcaGCQ2vMlIEZgfkB04yIvY7Z23O5zYlT04RTaFBOSSkjVYtJmQI/kKCawxSpLaENfYu5VmMg3PDyiSSdZN5FPT3neKMtfYwyIFjM8TwCQn0II6x2u9fyjt9PwzUJ2u2oBSBnSQClQsCI1APClVEH1rAU0pvIoApspViBeQoClULU/wDb+A97wPLNr49DQyFOZShKk3sggiTyWoGwPhTMiVQnObQZW3CkurU2RKCSVCOR5EafRqNxwrJKlElRkk3M8+p86I2fiQAUOGW1a80n74+Akco5Vp1G5y4nqJQSiuFaFd3qpukE806n0NdDyZuTPEGxFEYrAlCiCAeIPAjmCKl2bgQ4qVHdTdRVcCJN+MQCT0BAuRMdCQXhE9033mi1+Dpoc3SLGeZR+IUsK19f1H8aTzveLzRAFkg2hIJPiFpJJJ6k0bhmr/U/yIpmnHhV3qUTlcstkYgtnmniPzjrWu2nslKmQ+3cQMw5jSfPQHpf3RWXwmH0ty0tfgJ4KPunnatn2Jczu/Z1XQ6CYi2l7e6FA6cDmHChJW7yBF37rNR+jnZgaw6nl2KhmJPKNfLLf1ryntLtY4nFvPHRSjl6JFkj4AV6v272l9j2aW02W77MeR8R+FvWvFqf/wDPhdyqPohLHzso011FXa5SrVMsVKlSrgDgaQrldrjhwpUhSoEhUqVKicOFSJqOpW6iwoJZqwwyZNqr26ucGpLeXMYCgCo8pJ052j1NI4ipwRuOYen2krEuIzNpByzM6cAOJ6TaehqFraaCYzAK5EwaZh9rH7QHDZJ3Y5I0A9Nepk8ag7X7KyuJcTASuyuAChxPQj8jSHaNPMf7GLWRsMWk4rC50Ad+zmUmQDvZTIv94X8xVFhsN9pWA6leVKWXEOCEd4sG6iBeTlHkI0kVcYvs6GcIjKVqDd3sqiO8bVBWCBqBqByBAuaAw+ATCWQlYbY7p1lYVPeHeVA+8AY8zyisaUo3fDp7b9jUimkuLURdOQYvuHC9lDXc5rhJc1jQHQnlA6mpRhww4EIbWtOJW4p1eYwmU3JOo5Dy4mKh+1BITjC27ndS00WtSmV/d4ag36C0mpUBLCwxmdUrEqeWF65LTMxaLR1uajvfmuXkSGJwSUxgQyvuC0qXJjVWk8VEyfMi0VHj320Z8KthQwyWRvzAJJhKEczY31kEkRepnsOGMOMIpxxJLKsr6ha3U6G53eVgZivN+3+3XEoaw4K8vdgpUo7ykSU5j1VlPpAvcmUY8W/k19QN2JH/ANI/dqKGitLad1IbVCABynXz468aVefUqusiq5aOMFOhIm44jlfl8edN786bp4WsfnV0HcKkWQ45HFRCB/ppp2uhP6thpJ5qGY/EmrehWQ7Pf7xPdEKtdpUEx0UQPD14fMGYgZEBpM8FLI6wpIIN77qzx/VDVJonD7Sd7pS3DKSAEtgAJUToCALgwSR9xJHvpNAoBUqScyiSSTZRJuTPEk1ZSjd5kZysiXDNcvl/FJq1wjX87fnFCsN/R1HrxFXWCZ5yMu8SLqSP+on7yRxH9wy2LBWGZixANojhCtADxbXwPuqj12n6PMAe9703vY8xz9Qc3ms1kQzMJ5z4bgAjMot/gUj2qRwU2RavRtmYhOEw5cXbIJMcwZMfvW9KhPSxOGtzF/pT2132MLYO6yMv70738qxlS4vElxxS1arUVH1M1DW9Rp9nTUTDrVO0m5HRSpUqtKhV2uV0VwDtIVyuiuOHCpGcOVaDzPAfXLpUmDwuY30/PoKt3GYSeHiAHn9piBFptwvyVrSWIxSpZLUcoYd1M2VKcKOJ4wY6LSk9dDOlDrt8OnCZ480mj8SLuAXhb1tYslYtvR4eIT5VX4lVzf3jx4Zgfv8AJfL+FZksbJ+PsaMcJFeBEVkcfy+uFORiiOVCrV9T08+hqIrPP6069aCxsl/ZzwsS8w2KCjGhqx2ijKvJ90CRyMCQeo+V6zGCx5Q4hVrEaj4dOt6vAqbnjr/epOv23odCj2XqPFabDtjFYQtnxAZZ6i6T+XzrMirXs9jMjwB0Xunz4H4/n61GSyLYvM0/YbapdY7pfjZ9moHijQTziCn0oHG4ANryKKoYJfYynxNgK3CPeyEkRyy8zQmLc+x45D/+G7uu/KT/ALVeaTWo7Q4NSmg6hJLjMuICffEbyB+0NJ4xWTWjwTuuZoU5cUbPkZ1GOQ2U4lanAnEhhsNEE5FGeA4mSSfPWQKu+zmx1pSrvXC7vrIJA0USQkfhA/kLVVYV5Ic7x14Fp8shlJA3VRw/ETfpFbVIAAAsOXppVTdt7z5E0gHbuxhiWSjdChvIJ0CheD+E6GvBP0sP5sY2SkoUGUhaTqlQcdBT6V9GgcPq9eCfp4ZCdpNwACrDoKo4nvHRJ6wB8KlSeYJ6Hm9KlSpkpLdt8Ea+XCKNwGD71YGuk3iZMBIVoPPgJVok0CpgqIEAkmBa94gJA66D0q6LaWWe7HicBlQuAk2KuPjgoH4Ao6O1bnoVZajMViO8UMsKQmyY3Z5rA4ZoEDgkITwqdhvh8lD8j/eoGGpvZXUWNWDKevodRTkVwq29/MXk7ve/YKwrel4Gkm4B5K6VeYVqPwZCCfvMqMAOJ+8yokT5joVB7OwxzAADOobqVfq3hxRM2Vy0vyMTaCAlISCob4QlXjED2uEcPHdVmSfhBJAjfe9+wN739w3YmFzO5ssBJIy8AQrMpH7rgCR+F+ie3+08rSGEnW6vIfR+IozYTAQmZkCN771grMepaGHPoaxHaHaHfYhauEwPT6j0pjDQ46q8FmVYmfBSfi8ispV2kK2jFFSpUq44VdFcrtcA7XUJkgVynsjeFRm7RbJQV5JF3s9kQPkOZ5/Xy4lOXPQ/koxz0PecTB/HrTWWxA5BP1zt6HXrvSe8PNJGvA4UmLEnUzlCjzWK8nObm7s9NGKgrIqFmVkHiWTB/G2oWCpjxDRCfKq56YvNwnWRqgjQqTxSOA/lYrkExNkNm0xKFoTfIQgaHVaja/GgXgEkgRu5hAj3HJ0QDwVz9NaBwC4rjPXUdFfe5KP1FQKH1r06/iopxJ0vy9/qnl5UOvr8/wCo6qoHA6/r6+VaLBPZkJPT+/zms+sfX9us/CrPYbsgp5GR6/XzqdJ2kCSui2SJ0qQoKTcEH4evD65Gjtl4WSKutqbKzsGPGkZk/wAR6j+FNOdivgHutfbMHHvxbo4n+f8AHhpR/YTbHeMd2o77JCTzy+76iMv7tZvsZtT2qmle9cftD+n5DpPXcSpjaKlMDMVhSVoMgZjqDzGYBci2tKVkpxt8him2ncP27hAh0soCSM32hKlQQxJXmUeUGSnz6VpOzmJMFkgkNpQW3CZC0qTGvNJEeRTe8VlDhytxeHcQVpfaLjmI5rJgAcABwHlaJozC48IJw2GUA9h0oISqYKQRuFR5psSNMwPSkXpv5/caWpuifr61rwX9PX/3Fr/26P8AyPV7wy6FJCh9cL14N+nk/wD1Fr/26P8AyPUaXxAnoebUqVKmik1uysLALrk5QLAWJE5bHgpR3Enhvq/w6j7wrWVKOVSjJBEJ0gBI0CQAAADoBRuNXogRCDfL4SsDKYPFCBuJPHeV75qTDYYkedMU5JO7KJp2shjTXMfvJ+pq0wDRUoCRPAKiD0va/W1D/YSkSEnLxy6fD+NWmz2BkJUC4xovLZxqdFdPXdOljV7d97/kotvf0LDA4ZORcoJbSfbsH9Y0dO+ZnUDj8FCIVRaEKU5rmcBQM4NlrCSrDPibnNAQf2r3VRGVSAgZkuOBObDvDR5sAhTDoNyrLIg3F03Ck1zZ7QSAU+HLmQeIbXLqEk8S3iGFJn8Z50FmyVuQRtbGhrDHLooQj9kk5QfJAQn1FYImr7tVi5WGwbJt8LfOB8Koa1sHT4YcXiZWMqcU+HwFSFKlTomKlSpVxwq6EzXKkS7HCg/I4YakYVvCmqXJp+H8Q86rq/ty6MspfGuqNG39C+pmOM8+IOt9VBYn3uqSecgNNnQRmG5xKE8gaaPjboddRe0Eazb70JmpXk5s41kKt4plp8TlPi8PidMHgIivJnpWVm0GpWbSMmIRMBQ3VuqjOshA0Fgk+dqBxBzE3mSbSpX6xsKHhATEj+t6s8SnM8g6+0WkmAuM6WzBcVup8ZsgEfOqtbkhJJndaVBUXDuqLZgIAT8ONEAE4iZsb38J4gK+9zBqAp8/gRx6Hko0a3hwDBTp+CPCSOfI0I6zBiOnh806g+VAAOvr9fEftVLsp3K8nrI/p8YHxpijz/iOvH96h12M8R9cOs/CuCj1zYmC3QauMtV3ZfFB3CtqHKD6f0irSmL3zOBNg9l0MOreMFSicg+4nWAPvG9+Q6moe0GBCH0rjdfSWFkWyqgwoK1EgR+6K0Tbk+t/4edRbT2eH2Vt3GYbp4hQulQ4WIrKcm5ZjqikrIxxSW8MrC4dwF9lsFGaM0E63sDGgOkp4VPtDFDDMqxK2wp0IQlwo4kWjMdEydeUchULuNZabOLWn2iQGnCBKpBjLGg3uPlyqfB4FXfuuKcDjDyUZEG4ECfIC585k6Xnv7r6kd/Yu+zzxzqVnJbeCHEJUDKVZd7W4BGXd4EK51i/0ldjF4zauHUQruS0ErUmARlccJuRAspMWM3q0dx/f4h7CFK0ZUJWh0fenMF2sIVBHMpVV9i8eCpCSpPeFFgbFRT4iBrFwek0F3XfdvELzRQYb9H+ASgJGGQqOK8xUfMk0qz7m1tqlSvZKO8oWbkWJEJPEDQHlSqdqvJkb0+aMThWjAyqBAsAYNvMVbYV6CAsR1Fx/MUClI95BHX+oolpMmCoxz1j+da0oR5b9DOU3v7my2NhsxB58q0KeyhCw8xuORCk2LbgIuCDa41BsePOsrsDFLw6kd4Ctldg4m8eX3iOKTB5RXq+FUC2kpIUk3SUnWfP0F7i00u7xzLlaR5ziUhakob3EOq3AJljFpFkCbhKyABPAp4t1N9rGUuACFBTiRoB3paWW+gDofSPM1bdrNjZHO8TujEApVFgMQ37VlwciopUn9486xna/bYabkD9YSQkWGVa3HQRygLV8BV8WuFNsqad2VOKezLKtZNvKoarmtvNnUKT6SPlRbWMQrwqB9b/AArdp1qUklGSMOpSqptyTJqRpCugVeUnK6Ek1ypG3L0GFIapsjWknrRbzZI50IpsjUVCMrkpRsKRUzQGYf0/jQ9FYZsyCdOenz4VCvlTl0ZKjnOPVF+kfOBHryOvlpaVWF5BdQFoUUakkEqViU2SN50mdVbh4WqJNrmwGXNMwBm97pPujxGxsDRLKDmSd7VsKAgGUvKWQ4sX8JPswMo0BrynI9KVGLP6skEqSphUFHeLEtJ0bTutXQbXiD0oPFIIBSZAAeRClJQNxWfwIvpxHDzqyfwILSW1QJyJyJJSgFsKFgk5lSFgXM7tV77oJBAAzl1W6id5QMnMq40FG6BZle8EknwXk6L99AV+YoZYB0y36K94T+dErcVAPtPChXiA0MEEH51GU3jfsop8XLQ/XrQbzOSyBiRzt5kdePQmhnRz9ePncfvfGjIMe9p0Ohg/EGh30CfU8OkjTyNcCxu/0YbRlLjR1G8P4/mf8tbsprxnsztb7LiA4N4WkSQSCOca6/GvQWP0gsHxocR1gKHyM/KrYPIJrsKu0fV6KB+WnxrP4HtHh1nceR5E5T8FRV8k9PoUlXjaV/EapO8TObXwSUYg5kgtYkQQRI7xIm46j5zVLjnhjU4jCJKmnGiiFGQDedB7v52NbLbeB75hSR4wMyY1zC4g8JuPWsnjNuBnDDEqb3lZEuBNt7TePIQY9BxqEXffP86BeQbtDFqYwynILqm0X0BVHvK6aqPrFAsbLRil4bGnO2oJkpEjNrEk+7JX+0CKsNhbFnGu4gu5mnUIhu5nqZ0SBcD8Z9Y+3HaD7OvKkAezCis2CRJAgc7HlFteElm1ba5o55LMLXtFCSR3jYi0FYBHQjhSrxV7tskKIQ2VJGhKonrEUql2HgyPaeQWCRaZHwPyqwwzJSMxQFo4/wBFDwmg8Oyn06fwrR7G2c8n22FPeBP61uJITx7xv3kdR8q1m9/kzVv+i/7MbOIBcYUHsOqzzLg3k/8AcR+TiatX9rjCON5f+WeVlJJnunBYhXkDfmkzqkUds3BobZL+HR3SwnMpqSpIA1KOJRzSdBWUxKkOrJSYYxUtKQb9y+IKT5BUEK+4VjgarXekWPurI9G28zmwSjF0ltwTwLbiVfGAoH1r5x7VbR7x4JSTlbSkCf2U8PID1mvaVbfy7CfW4SFIQps88wOSPMqB9TXz84sqUVE3JJPmTP51U7ruliz7xwIqQ368efQUxsfy5a0ZgWMziRFpn0TfUdYHrRir5I6Ttmy7wbORsJ5D+tTAU9CJgUW3hr16ZWpxUfA827zk5eIDFOCKPVg76VL9jFRdVEuzK9KVCi2V55CqkVgDNTDB7pjzJ4ADiaqnVja7LI03eyIWtnBURckwBzPKrDCbPgoS4YBWwMo8cOyYIsUGE8esTaZsO2EQBKd5VgJcVlbfN/uggiOnA1LhE5FN/wCFv4AQN5w+zVurNsvL3dDYzfOrV3KLS0HqVFRabGKOVv8A6fskqJN3J78i4tlsBeBwF4sWq61+NUPcdB49NbCKr3HMjGYZWh9nSQpy6/8AmDcgDMRebJAJUL1DtPa0HEQtxRQ43ZKQCMwdsCoqkfujhWTa5p3SCsUmCLJEOceoHCTe1Ub64yyo2XFt0e7a8daJ2mpyX/ZndeSUlxSgkj2l0yUAAWtfXjQONUUl3fbRDgIygTBz+LKNTaikByA3IgDNwcTxOm9zqIrBBvqEqFumU/xop1/ePtTAcFoOirhPlAoZKzYd4qZUnQ68OPAmuaAmMMT6/JYionCQNVafNJvx5U4uSB7RV0ngdUm515CpS6Nc9t03HBQiPjUUFgOaCIOhI0v94cKswq035/XpQS5/CSPS6TB+VN7xQ04cj8LeVWJ2AGkeR584FvyIPpXr/ZLaRfwbaid9Ps1zzRaT5iD614ojHkRmEgRYjlaJFbn9G3aNJfLBEd4mU3kFaAZtwlP+2qq3eiWUnZnpgPGsrjcGlvFLbUAW8R7RCVXGdMZwBEC+VUeXWtSkiDP8qxXajbYxBDTUZWznW8TCUxMweCRz4kCOdLQTbshmTsdX2jV36W2UFSkrEngQDvDy4Sf5VhP04bSz4tgIXmbUwhYgyCS46Jka2Fah19WCxOGQhOZp6y1gSpR0tGiUylUDhNYH9LGF7vHJAMpLeZI+7mcdJSOmfMr96Kui05XRU0+ExdKlSq8rPSsOFtgKyBSOMiU/HhW67HbDQ84h/CuKbWnxtKMKTzLa9FoPI351n8NsnFYRYW2AtHvCMySDwdb4Dr869W7ObKbQ13rTXdKUJ7sGUzH+HNwOlNSdlcWjHPMqu1mKUEZsOrK+1vlIsVJHiUgcSOKeIrCOuJWFKbTlRiW1KyjRGIZBUQnkNYH3XY4Vbdodq9+svtHJiMMQpY4LSkgd4kcCkkBQ4gzzqnU4hJUpG62pTWIQn7uYqbWgeSlZfJIqymrK+98yE3dlL267Q+w+zJkBx1T6/W4HlmUT6dKwgNG7XxpceJmYhIPC1ifUyfWhENyfXhSrd2MJWRMjT58DrYVcbBw3jV+ygWj8SvyR8aqOPC54iLDrWr2Rgyllu11AuH982/0hFN4WN6i8sxbEytTfnkSBMG1FpVaTNMKIA/OmOL4fOtp94xlkFKeHP405lyhUpIovCi1VySSJptslKqLbTPLjroJFifvHpeq/vBz4jTXWLdf4zyo3BWjSRlMe6gaZlniSDbnHK4yq9VM0qNNoLW6ECVKyBQfMauLAw+Y9BEk3IGmutSISULbgJZT3mEAUvecWAwbITG6rhICfevQynCEBQWlsd28S6oS6T3TSczKdQONoFhzuShEvAobKofZzOvEQMrJGZAsAehzGSelISk2NqKRUhGZjMhGecP8Ar8RGQn7UTBCjknVVyo+H1btN8xiQcRlEMKhpKpTOvhCAZzDRXKuuqSpAzqViHDhfCiQggYr3TGY3AG6kWT1EPxbDntyGG25ZYIU4BcjuZCi8ojdkjTUc64JWbQ7srxNnHCQysiUp1yxlgKPv/WtcxLSpcIZAzIbVK5udwwcxAtJ4cKKxTqyVhWISAcO2rKgqMEJaJWAgBMWVEHQ2tVesNkp3lqK2SNAkEJSoTJJM7lcAjdCoN2rpQfc1EA+mtROFUqu3qlQ8Ohvf5XrqFIIRCFQUrT4uWYwbcbUwZTHszdHM+6TA0/CKBwxZIJlSICvw+E25WNJIUUxKSd5J011H9qa4Bcd2bpB1OqbRPOx+jXArU5D7q/Xj63qBNjFg65QdDY87GoFo/CRrofu/zqVxKZiCLlP+a4pjSCtQCCoqVEJAkki0AcTUiJESOZ9etS4DFKaebdRdTakqHUg3Hra1aPa/YlzDYdDilZlqzSgRY2KUzNzGaT09S7s92aznMYkAmbSYF0tzqeE1HiTV+RPhd7Gtx+3FYw90z7NoxnWbEzfJ+Yjj5VU4VtOJbxeCyhtbZ3SdVEGy1EfiA9FCmIbOLw2Gew8NKYdOZJNhBmSPeVGU/vGtJiXW2ZfOVAVBcXpMCBJ1NrDyqnyW2vuMeb2huyMEUMNtqVnU2mAqItyHkN3yFeRfpR2m2/jUls5ghtKCeBIWs25i4E16VtfbTrGNw6QJYdtuiSVGxM/hlKrcCfTzX9KOyQxj93RxAciIAJUoED1BPrFSg1frmvqRksjH0qsmuzeKUkKThn1A3BDThB8iE3pVdxIhZn1BsvA5UbttLa+k85NuB151PtpbpwygxZaN5IFlc4SeJ5c452opnBFKAUkKRAIgyCOh1GvlqbG9Jap0sb/2Iqy+ZXbI8lxe0+8UnFhIDqFZMUkCAvNbOU8M6cyVDmOtU/aPE9wypI90uoQemdtaD8SVehrY9sNkBvE96myMUlaFjk5Eg+qgk+YVXlnavHZ1pAJICUqPnkSkfIE/v0zOXdy3vMXhHvZ73kUYtUrPE26cDJqMGp0WA04qII+FLoYZOxhytaUCQVFLY46m/wBdK9A+zhVhYCw8hYfKKyHZbDy/mt7NKlyPvK3U/AmfSti27lG99edaOFi7OSM7FyzUQd3CwNaBXhzNXaMqhaDTF4KNBanVUcdRJwUiuQyYrraDRv2Qion24Bt/KoSqk1TIsK1NzoJ0vJifhGutuBzVYIHu5RO8oIJskylfePKHHNeOvHWh8OYTMgdYtwkRx1BP7ibxBmaQMoSUqhQ3Wp9o6ShYzPEXAKR/p6V59u7NtaBD6ScxQgOENPS87+qSS+EFEKhEWJ3iTCRE0RjHEHEo7xanVDE5UJRupSUteElVyBOiAPOhNprTK++UpZDIHdNWSM2LSRCzInwiAk6G+lWeI70PiMuHQcQ9M7qnEhAuJla5MndgW4WoA5lUpLgaAUU4VH2ZUoE94P8AiFGct3SMv3iBKj1oF4MBTslxZOEZJshAKUpw5BBJUZsDcWvrrUrSmglCUpViFnCuQVSEqAfdMd0k5ySqb5uAtrRPd4jNZpDSThRfI2ghYaTuyveABEQTAi+lSAViFJUpvIwVZsMQFKK12CFgIMQkyUgTEmaY0l0dxKEti6VCEIIGcwADvaHQfxopPeKVhe8xCTKVpUA4peclTiZGSUmxAk8o4VToS0lls94pWRxUFKAm5CFRvGYtrRAdQtQCczwJC97eUZBA3bCOB+NMBIiXZhRBuq+ljbXWliS2kvJyKOVcmV8cyhIgWF6a64iXNzilXi1nj08VA64xVin2mhKTc8eGmtzUTViJc+8k3PHzGt6kxSkmdyfCrxRPw/aqB1aZUcn3V+LWY+GtQJrQSiqLLBtHqk9elepdjuyicOhLpyrdWnMFAWSlQByoPXirj5a+WOrSCTlNiFaj3q9Y7CYwOYJscW5aM67ht/oKarq34Syla4b2owHfYVxIEqADiRxzIIVAPMgEetZxrDKW5gsUmEBKC26jhcRAHOc1+g1itymsXhcOpo4xhIByqU6wm4sQCAeh3dI1NUwfjvkXyXgWLKW2nO53UhwqKUiBJMqVA4nWqFhasa1i8K6EpcaVuawIO7fjvAyeIVTWWlYxnCYqcjjKjnVGoB0A5Egf5jWgxbzbR74lKEKgqJgSYAnqYgelTze+a+6I5LfJnNm4PLh0NlWdTSQnMRBgfla3pQWLdbebddw4aXiWU5AopClDLKsqVeRVEGM3rUOP24tjaDTZADLoseOZRgX4QqPRU13Y2wThcW8tKwGnPCgDnvSTwykqA6Guv/r1X1R3XoU+y/0hKSygONrcUAQVj3rmD5xE9a7WzGEIsiAngBYDyArlHhovO4L1FlY2e39rJweHBgGLBJsCOImqDZ3aFvEDM0TvSIPiEaoVzUJkHiPU0H247WpQ6rDvN52VCFJNlDktB4HiOdYjBLVhcVCFZm1kKQrgQTuK8wbHzPOtGNO6E5Ts7G07eKAwal/cW2ueUGCf8pJ9K+esQ+VrUoiJOnIcB6CB6V65+l3tEBhW2UH9dCyPwCDf1ivH4qtvkTiuZ1AkxRJV1N7XHAfRqFscb25c6kzRxNhxHE0UczW9lU5GVLtLqjH7LYj/AHE/Cj31k3mom2O7Qhv/AKaEpP7Wqv8AUTUhFta3qFPggvEw8RPjmxIeIFrGpmdoqmDUPcWmmBNXOMWUptF2y7I1jzrm0Eju+B08ud+kA1WIURpSedUYBk/04+nLypGvTtBsbozvJILSCEGClMAjMrwpI3pvY5TKjzUelEYSPElRQgqAU8rxuHvLJQOAlRT0npQykjdBQVkkANiYPNJPEJCsyusa2ohhRzpkd89bdH6pqzJPSykgzp+dYSNkmYS4UywkMILeGCHlwlZzKzlPeG5twQNfk/EllOISZW6o4nFke4gKDaJSqxUsAQBGXjyvGltHeqLzinFlWBQpLYsFd2vVarQTmO6Dw52NbcdUtJZaDae9xWdYAtuIhRdXOSVfdI8PSuZDmVyA+WkwE4Zo4Z2f8MBXePEG8uqATlVN9Z40GnCNd61LxUThVp3GzvJ7p0FQUsiLAwCNRUhw7YCFPPFxf2XEAhrezDNiFKPfqtOo0N08qZhsWz32ECWPEysJUtxSiB/xCcsAJBmCJ69KkcBMvMJGDIDiocUlBUpKYPeJJKgkGbqsJoQvDu3UtsJlDoEEKXJIWCbnWw+NFt4x1WHbLTCQQ8sZUNTAytmRmzRN97oOVSY1rE5sSCSlOaWyVBIgOcIiBlNEAM/3xWuEwCkFO6kbxCTExczIvUJD1p4o/D4h/b511eFlbZU4iS2ExmzSYUiQRr/ehmmUw2e8SYJToq8mY0/F86AR7iXYF/dI4a3g/lQ+RzdlXAg3Gt4P5U/ukgDfG4rkelvkaHXh0pBGcDIqfCbdPlUCSHZVwJ5EHQ34H8q2v6MccrM60oRmSlwcLjdV8snwrDFtIzALFiF8bD6Iq37JYruca0c4yleQ3910ZR/qKTUZq8WSg7SR7GDWY7SoU1jMNiBlCFEtOk8Z0g84Kv8ALHKtMgiq/tHgi7hXExJAzJ803/KaUjrmNy0K1LyEPHDlQBWCpCeg6cBH5dKzrBXj8JiWHAA+yvdHARMCb8lpnqKLcY79WExaVQpolK7eLKYI8ic3oqrpYS25mEBLl1GwBUbZj6xers3vmvwV5LfJkOFwUsNd5DjjKQAuOQAJE6SI84qTaWNyYdTsFamgSUp15mZ0tB8qCO2u6x4wykwFiQomATcgAcrKT50B2ZwLrGLxLK0lTKzIUqYJOmt1EoMHqK69vh5ZrpzOtfXoF7N7dYZbSVOqyOGcyYkAgkWPKL+tKhf/AELh02yKV1KlefCBSqXYQedwdq1lYWP7QfbJZxEZhPcPe8DPgWeIOn9YNUynIbWhVi0cw6DRQ+MGiNrYlOKBeSkJdH61KbBX/wCRI/P6ms2xjsjfecSg5p4lJAHxVkB8zWv8Ed6/kzPie9PwZvtXthT+IJV7gS2BrGUX+cj0qnzV3NOtzx50gL0kOEqBYa8/r5UfsJjvMQ2km2bOr9lG8fkIoEnW/S9aHsoz+uc5BLSf3jmPyEetMUo8U1EpqS4YuRdkkkniSSafXEipEivQswRiaWSpQmpkMzUW7BSIUJprtlJlWXj8L/ARPwo37PHEUOsHPu6CJJnzsByJB84GsUhi5rs2OYaH6iHunKm6u6QPEr3oTCu7TzUQFk9ZH3qlQmGzHsGAFAn315UvpPVRhKVRYflQ7pAKQEd4sg5G9UiUrGdY96QI5QBwAmXEEJzKePeuQqGwd0WUAFqH4XRZPzrDRrMPwLo79SWWAojE4ZClKBcVCULBXEZW8o4xxN9I67h1KdZViHkhQVjCEyXFkFpIhKUylOUAmCRE9aIYZxCnhnPdtjGShJKWgpCNMqLFyTfQk61Xsow6FMbzjpjGqTl3Gz7PfzFQzmwgEDjPCuADpxDCA0ENlw/ZcSUqdPBJxRKS0m1yFaqNjGt6mwWLxKnMHlbyoUD3mRpKQB3rw1yykRlNjxnjdYXaS1dyMO0EZsPiSMicywoHE5QHVSoSsA2i56xXE4HFFeCU6ojKuXA45BPt1ECFHeVkIgelSAitxWExasKoOrKVB0GXHcu6UEQZNrjSo8XgU9++S6j2jZMCVKFkLzGBpaa4djpDD6VPtD2jSpSc+WA4IVkvJn5GnLw7XfoPeKUpbKUgBJggs5M0niQJiiABIaSllWdSspUAQmJIUFXnQb1QuIaAWN/cXfw6mRbpb8qkUtnubJWoBfvEAypOtptu1x59vM4O7uUhZ3jfwq5W1rgDXskrEKvCjp8v81Dr7sk2VvJnhwE/Gx+dEpeSSnc8SY15SI/0ih1YhG4cgFynU2Fv4KNVsmiNKkEpsreBTw4Wv1tTE5bEEgkQDHFNwfOY+FIvJAMNxkVzPG0/KnOLAndO6QoQefGuQWe27LxoeZbdTcOJSvjxGnSDI9KNFZD9HmPC8IUDVlZF/uq3wfLeUPStZNvhSUlZ2HYu6uZDZGG7tWKw0XzLcQCdZMiDwEFHleqZ95WP2cqBDrLngSeXC/4DrzQa0HaZPdYvD4gZspJbcI0Ag3UOICSfLKKmweDQy8sJSAHSVGOKjJvzuVCOtW3vn6/LUhp7fYExOyw8jDvuj2rQEwbZrEkkawoSP2jVhjHQEB0kAC6ibAeZ86HweOQHl4Uq34Ko6W16wQY9ap9hY5WKOLweJgKGYAAWA8JjnlVlUPOpXUdOXswWcvX3RrcBi0utpcQQUquCPOPzmu15czsHHIGVJKQCRHeJHEzaeJv60qj/AIzejD2yJdl/rR5K/wBpqp7Un2Q80f7XP5D4UqVbWI5+n1MujqvX6GVFS4fxCuUqThqNy0Jk+75n+Navs0P+FHV1yfgilSp7C/urfITxP7b3zLRI/OpVDSlSrW5mXyOipk0qVczkPqudV7eOEC3ClSrOx37fr9x3C/H6Fgkw08oWV3gGYax3sRPKLVzsogbxgSlAIPEEow9weFKlWOjS8Bmz1k4lBJJP294X5ANW/Kn7CbBfwgIBEYwQRNt4R8LUqVFkVqXXa10tONNtkobLGJlCDlSYZeIlItrescgW2f8A91X/AJ00qVcuR0tQRw7mP/bb/wDIuut/8xgv+21+a65Sq3lvwK9/yM2c2CyqQDvo18l1YHDpnwp8MaDSIjypUqrlqWQ0Gdym26LaWHPhUKmUx4R8BSpVEtI1spvYX1sPnUDrYvYaRpSpUDjXfoy8eIHDKz//AEr0BOn1ypUqUq/Exil8KKbtkmcL++j5yDVZttwhrDEEg5mRIMGCtEifjSpVOHL19gS5+nuVO0rbcYi0gT1s6L+lqs9nsp/+JYhWUTDd4E3aE360qVcv+Tn9Q3HD2h9PyFKlSpqn8K6C8/iZ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1038" name="AutoShape 14" descr="data:image/jpeg;base64,/9j/4AAQSkZJRgABAQAAAQABAAD/2wCEAAkGBhQSEBQUExQWFRUVGRUWFRYWGBgYFxoYGBgXGBwWFRYZHCYfGBkjGRoXHy8gIycpLiwsGh8xNTAqNSYrLCkBCQoKDgwOGg8PGiwkHyQsLywsLCwpLCwsLCowLSksLCwsLCwsLCwsLCwsLCwsLCwpLCwsLCwsLCwsLCwsLywpLP/AABEIAMIBAwMBIgACEQEDEQH/xAAcAAABBQEBAQAAAAAAAAAAAAAEAAIDBQYBBwj/xABJEAABAwIDBQUFBAgEBQIHAAABAgMRACEEEjEFIkFRYQYTMnGBI0KRofAUUmKxBzNygsHR4fFDkqKyJDRTc7MWdBUXJTVjwsP/xAAaAQACAwEBAAAAAAAAAAAAAAABBAIDBQAG/8QAMhEAAgECBAMGBQQDAQAAAAAAAAECAxEEITHwEkFxEyJRYYGxMpHB0eEjM6HxFFLCBf/aAAwDAQACEQMRAD8AytcNOppr2B5MbTxlSkrXZCfiSdAOZJkAdDwCiHNNTcwEi5J0gak9BI+IAuQDWY3aBWhS2ghaUGVNPICijROdOX3SAJ1yxGkVnYzFdmuCOvsP4PC8b45ae5SY/GrdXmk3mEElQAJJgcYkk351zBbTU0omJBBChqhSTqFJ1j8qJG31cW2k9Q0gj1MTT29vr1Bb/dbbH/61iGyOThAspVhlSlRgozSpsngpPFPJUX01oxvGgEITZCZiBqTEq9fq5NcdxzndALMrWNMqQUpuD4QLm4/zaEA1Dh2aYpJ636FdS2li9GFJRnTccelQUdsHEd0sE3SbKHTnHP640/b2zgy8QnwKAWj9lX8jI9K18LXcnwT15Mx8TQUe/DQrqVKlTwidrorhrqa4J0V2uV0UAipUqVccKlSpVxw6pkVDUiDQYUFtGj8DiC2tK06pM/0PQi1VzVGNClqiTVmXwbTujRbYbSFJfAJZxICH0ifEoBM5U6qMJTPCD96onV5cxWZKEqD18oWyUiX0pRcqEZB5VN2fdS4heGc8LgOXmFdOtgodRQ+GS42S3EusGEpGVCXEbwS2FGSUpSQv19K8tWpdlNw3beX9HpaNTtIKW7hbWBcMhCSpTIC28sIStHtA2wpRMkJ3Z4SetNcSGVmUgoUtIdbAK1/aFKRCpOiQACDygjhXME+ErQG1JIVmVhlEqWTMl0LINheBytxgVd41sOID7IUbQtEEKUkEgiDBzo3iOdxxBpdu29/2XJb3uxRHCizT0rSgtqbecVAccK1EIgcAYt5CLCrLZPaLuwW8Ssd4hBdcyA5UgqIABOvARx1qrYabb7ttXd9yC39kUolSlOEKMnrf5k8REDXfuFoBbTncLSMQqwzEAqMJHBMwJi5zc6Nr73rzQL2M7tvZm1cdifteER3bZu0tp5pJVonehck2gzyM8qpcZtPF4N9DOMaKXVBK0KZKM91EJUkNnLOZJECDbyr1LZu2Utjv0OJ+xpQ5mQhHvJVdaY6AiOPrIumth4d7EoxwGdzukoaUdEplS5QCLKOeJ4ARbemXHboDhML/APMd1NncC28sauHMkq5EgMkAxGhjlGlKtziOx2HcWVqSsFRkhLikpnokGBSocUPANpHj1OaazGPr524HWwAJMAEjgTP1/LXy4mALmotsNvZe6aQq49ooDhY92FaciojWAkWEq9bisSqSstWeYw2HdV3ehSbZ27nHdhMNg+JJzBcHdVoCEgGw5qJNzYLCYwpWFoUJHK/Qgg6g6RRv/p53UpCZ1KlpH8ZqJewh77zA/fk/6RWA23rmbqSWh3FYVC0l1oQP8RAPgMajmg8DwqLZ2CCiXF+FFyRqSIgdTJHqROtisBgktuJKcUCdIDa1gjUhWm7FE4ko/VpAASb8s15Gp8MkROpVciKCzyD5gySVqKjxOnAcABPACBeDarHCsSaexsokSm/Tj6UdhMP/AG+Wnyj04inU01kKyvfMnaat9fX9+ttH2+2UWcPgArx924lXoUK+WYil2M2R3+LQDdKN48R0v536wTxqw/TLigX8O0PcbUo/vqAH+yrcO/14rr7FGIX6Mn09zzyuiuV0VtmMcroNcrtcA7XRXBXRQCjtKlSrgipUqVE4dTkU2noFRYUFM0e3QDNGt0vMviGYZwpIUDBBBB6ir7bCO8bbxjcJW2Ic3cxCCoZ4HMAET91R5VRMt1e9nsXkWW1+By19JiL+Yt8KyMbT448S1XtzNLB1OCXC9H7giG84CfaJbeCVpIyo7mO6Hc20KjNvOrPY21VJVmWAgqjv0FweyAC8q40EwAYjnfLVQ7gEsPKYWE92pSHG1LUcynSoZAP2coSfIUg9YH2Rc3UYxATJcUpshDYnzGugB6isVre93Nhb3vIK7VYZbalJYQHFKSp1KLZm1EwpSTwCsxAi85tZs1vBd0pP2dtsBax9p3pygIBgczp8ZiFE0Fh2lhs4ruVHEgKbDZVAy5wBbQJCQPQeRo9WF7tYDLSVJfcUcSSrSU8uM2tpwtmkG3Le3yO8xrbgTlcbcaGCQ2vMlIEZgfkB04yIvY7Z23O5zYlT04RTaFBOSSkjVYtJmQI/kKCawxSpLaENfYu5VmMg3PDyiSSdZN5FPT3neKMtfYwyIFjM8TwCQn0II6x2u9fyjt9PwzUJ2u2oBSBnSQClQsCI1APClVEH1rAU0pvIoApspViBeQoClULU/wDb+A97wPLNr49DQyFOZShKk3sggiTyWoGwPhTMiVQnObQZW3CkurU2RKCSVCOR5EafRqNxwrJKlElRkk3M8+p86I2fiQAUOGW1a80n74+Akco5Vp1G5y4nqJQSiuFaFd3qpukE806n0NdDyZuTPEGxFEYrAlCiCAeIPAjmCKl2bgQ4qVHdTdRVcCJN+MQCT0BAuRMdCQXhE9033mi1+Dpoc3SLGeZR+IUsK19f1H8aTzveLzRAFkg2hIJPiFpJJJ6k0bhmr/U/yIpmnHhV3qUTlcstkYgtnmniPzjrWu2nslKmQ+3cQMw5jSfPQHpf3RWXwmH0ty0tfgJ4KPunnatn2Jczu/Z1XQ6CYi2l7e6FA6cDmHChJW7yBF37rNR+jnZgaw6nl2KhmJPKNfLLf1ryntLtY4nFvPHRSjl6JFkj4AV6v272l9j2aW02W77MeR8R+FvWvFqf/wDPhdyqPohLHzso011FXa5SrVMsVKlSrgDgaQrldrjhwpUhSoEhUqVKicOFSJqOpW6iwoJZqwwyZNqr26ucGpLeXMYCgCo8pJ052j1NI4ipwRuOYen2krEuIzNpByzM6cAOJ6TaehqFraaCYzAK5EwaZh9rH7QHDZJ3Y5I0A9Nepk8ag7X7KyuJcTASuyuAChxPQj8jSHaNPMf7GLWRsMWk4rC50Ad+zmUmQDvZTIv94X8xVFhsN9pWA6leVKWXEOCEd4sG6iBeTlHkI0kVcYvs6GcIjKVqDd3sqiO8bVBWCBqBqByBAuaAw+ATCWQlYbY7p1lYVPeHeVA+8AY8zyisaUo3fDp7b9jUimkuLURdOQYvuHC9lDXc5rhJc1jQHQnlA6mpRhww4EIbWtOJW4p1eYwmU3JOo5Dy4mKh+1BITjC27ndS00WtSmV/d4ag36C0mpUBLCwxmdUrEqeWF65LTMxaLR1uajvfmuXkSGJwSUxgQyvuC0qXJjVWk8VEyfMi0VHj320Z8KthQwyWRvzAJJhKEczY31kEkRepnsOGMOMIpxxJLKsr6ha3U6G53eVgZivN+3+3XEoaw4K8vdgpUo7ykSU5j1VlPpAvcmUY8W/k19QN2JH/ANI/dqKGitLad1IbVCABynXz468aVefUqusiq5aOMFOhIm44jlfl8edN786bp4WsfnV0HcKkWQ45HFRCB/ppp2uhP6thpJ5qGY/EmrehWQ7Pf7xPdEKtdpUEx0UQPD14fMGYgZEBpM8FLI6wpIIN77qzx/VDVJonD7Sd7pS3DKSAEtgAJUToCALgwSR9xJHvpNAoBUqScyiSSTZRJuTPEk1ZSjd5kZysiXDNcvl/FJq1wjX87fnFCsN/R1HrxFXWCZ5yMu8SLqSP+on7yRxH9wy2LBWGZixANojhCtADxbXwPuqj12n6PMAe9703vY8xz9Qc3ms1kQzMJ5z4bgAjMot/gUj2qRwU2RavRtmYhOEw5cXbIJMcwZMfvW9KhPSxOGtzF/pT2132MLYO6yMv70738qxlS4vElxxS1arUVH1M1DW9Rp9nTUTDrVO0m5HRSpUqtKhV2uV0VwDtIVyuiuOHCpGcOVaDzPAfXLpUmDwuY30/PoKt3GYSeHiAHn9piBFptwvyVrSWIxSpZLUcoYd1M2VKcKOJ4wY6LSk9dDOlDrt8OnCZ480mj8SLuAXhb1tYslYtvR4eIT5VX4lVzf3jx4Zgfv8AJfL+FZksbJ+PsaMcJFeBEVkcfy+uFORiiOVCrV9T08+hqIrPP6069aCxsl/ZzwsS8w2KCjGhqx2ijKvJ90CRyMCQeo+V6zGCx5Q4hVrEaj4dOt6vAqbnjr/epOv23odCj2XqPFabDtjFYQtnxAZZ6i6T+XzrMirXs9jMjwB0Xunz4H4/n61GSyLYvM0/YbapdY7pfjZ9moHijQTziCn0oHG4ANryKKoYJfYynxNgK3CPeyEkRyy8zQmLc+x45D/+G7uu/KT/ALVeaTWo7Q4NSmg6hJLjMuICffEbyB+0NJ4xWTWjwTuuZoU5cUbPkZ1GOQ2U4lanAnEhhsNEE5FGeA4mSSfPWQKu+zmx1pSrvXC7vrIJA0USQkfhA/kLVVYV5Ic7x14Fp8shlJA3VRw/ETfpFbVIAAAsOXppVTdt7z5E0gHbuxhiWSjdChvIJ0CheD+E6GvBP0sP5sY2SkoUGUhaTqlQcdBT6V9GgcPq9eCfp4ZCdpNwACrDoKo4nvHRJ6wB8KlSeYJ6Hm9KlSpkpLdt8Ea+XCKNwGD71YGuk3iZMBIVoPPgJVok0CpgqIEAkmBa94gJA66D0q6LaWWe7HicBlQuAk2KuPjgoH4Ao6O1bnoVZajMViO8UMsKQmyY3Z5rA4ZoEDgkITwqdhvh8lD8j/eoGGpvZXUWNWDKevodRTkVwq29/MXk7ve/YKwrel4Gkm4B5K6VeYVqPwZCCfvMqMAOJ+8yokT5joVB7OwxzAADOobqVfq3hxRM2Vy0vyMTaCAlISCob4QlXjED2uEcPHdVmSfhBJAjfe9+wN739w3YmFzO5ssBJIy8AQrMpH7rgCR+F+ie3+08rSGEnW6vIfR+IozYTAQmZkCN771grMepaGHPoaxHaHaHfYhauEwPT6j0pjDQ46q8FmVYmfBSfi8ispV2kK2jFFSpUq44VdFcrtcA7XUJkgVynsjeFRm7RbJQV5JF3s9kQPkOZ5/Xy4lOXPQ/koxz0PecTB/HrTWWxA5BP1zt6HXrvSe8PNJGvA4UmLEnUzlCjzWK8nObm7s9NGKgrIqFmVkHiWTB/G2oWCpjxDRCfKq56YvNwnWRqgjQqTxSOA/lYrkExNkNm0xKFoTfIQgaHVaja/GgXgEkgRu5hAj3HJ0QDwVz9NaBwC4rjPXUdFfe5KP1FQKH1r06/iopxJ0vy9/qnl5UOvr8/wCo6qoHA6/r6+VaLBPZkJPT+/zms+sfX9us/CrPYbsgp5GR6/XzqdJ2kCSui2SJ0qQoKTcEH4evD65Gjtl4WSKutqbKzsGPGkZk/wAR6j+FNOdivgHutfbMHHvxbo4n+f8AHhpR/YTbHeMd2o77JCTzy+76iMv7tZvsZtT2qmle9cftD+n5DpPXcSpjaKlMDMVhSVoMgZjqDzGYBci2tKVkpxt8him2ncP27hAh0soCSM32hKlQQxJXmUeUGSnz6VpOzmJMFkgkNpQW3CZC0qTGvNJEeRTe8VlDhytxeHcQVpfaLjmI5rJgAcABwHlaJozC48IJw2GUA9h0oISqYKQRuFR5psSNMwPSkXpv5/caWpuifr61rwX9PX/3Fr/26P8AyPV7wy6FJCh9cL14N+nk/wD1Fr/26P8AyPUaXxAnoebUqVKmik1uysLALrk5QLAWJE5bHgpR3Enhvq/w6j7wrWVKOVSjJBEJ0gBI0CQAAADoBRuNXogRCDfL4SsDKYPFCBuJPHeV75qTDYYkedMU5JO7KJp2shjTXMfvJ+pq0wDRUoCRPAKiD0va/W1D/YSkSEnLxy6fD+NWmz2BkJUC4xovLZxqdFdPXdOljV7d97/kotvf0LDA4ZORcoJbSfbsH9Y0dO+ZnUDj8FCIVRaEKU5rmcBQM4NlrCSrDPibnNAQf2r3VRGVSAgZkuOBObDvDR5sAhTDoNyrLIg3F03Ck1zZ7QSAU+HLmQeIbXLqEk8S3iGFJn8Z50FmyVuQRtbGhrDHLooQj9kk5QfJAQn1FYImr7tVi5WGwbJt8LfOB8Koa1sHT4YcXiZWMqcU+HwFSFKlTomKlSpVxwq6EzXKkS7HCg/I4YakYVvCmqXJp+H8Q86rq/ty6MspfGuqNG39C+pmOM8+IOt9VBYn3uqSecgNNnQRmG5xKE8gaaPjboddRe0Eazb70JmpXk5s41kKt4plp8TlPi8PidMHgIivJnpWVm0GpWbSMmIRMBQ3VuqjOshA0Fgk+dqBxBzE3mSbSpX6xsKHhATEj+t6s8SnM8g6+0WkmAuM6WzBcVup8ZsgEfOqtbkhJJndaVBUXDuqLZgIAT8ONEAE4iZsb38J4gK+9zBqAp8/gRx6Hko0a3hwDBTp+CPCSOfI0I6zBiOnh806g+VAAOvr9fEftVLsp3K8nrI/p8YHxpijz/iOvH96h12M8R9cOs/CuCj1zYmC3QauMtV3ZfFB3CtqHKD6f0irSmL3zOBNg9l0MOreMFSicg+4nWAPvG9+Q6moe0GBCH0rjdfSWFkWyqgwoK1EgR+6K0Tbk+t/4edRbT2eH2Vt3GYbp4hQulQ4WIrKcm5ZjqikrIxxSW8MrC4dwF9lsFGaM0E63sDGgOkp4VPtDFDDMqxK2wp0IQlwo4kWjMdEydeUchULuNZabOLWn2iQGnCBKpBjLGg3uPlyqfB4FXfuuKcDjDyUZEG4ECfIC585k6Xnv7r6kd/Yu+zzxzqVnJbeCHEJUDKVZd7W4BGXd4EK51i/0ldjF4zauHUQruS0ErUmARlccJuRAspMWM3q0dx/f4h7CFK0ZUJWh0fenMF2sIVBHMpVV9i8eCpCSpPeFFgbFRT4iBrFwek0F3XfdvELzRQYb9H+ASgJGGQqOK8xUfMk0qz7m1tqlSvZKO8oWbkWJEJPEDQHlSqdqvJkb0+aMThWjAyqBAsAYNvMVbYV6CAsR1Fx/MUClI95BHX+oolpMmCoxz1j+da0oR5b9DOU3v7my2NhsxB58q0KeyhCw8xuORCk2LbgIuCDa41BsePOsrsDFLw6kd4Ctldg4m8eX3iOKTB5RXq+FUC2kpIUk3SUnWfP0F7i00u7xzLlaR5ziUhakob3EOq3AJljFpFkCbhKyABPAp4t1N9rGUuACFBTiRoB3paWW+gDofSPM1bdrNjZHO8TujEApVFgMQ37VlwciopUn9486xna/bYabkD9YSQkWGVa3HQRygLV8BV8WuFNsqad2VOKezLKtZNvKoarmtvNnUKT6SPlRbWMQrwqB9b/AArdp1qUklGSMOpSqptyTJqRpCugVeUnK6Ek1ypG3L0GFIapsjWknrRbzZI50IpsjUVCMrkpRsKRUzQGYf0/jQ9FYZsyCdOenz4VCvlTl0ZKjnOPVF+kfOBHryOvlpaVWF5BdQFoUUakkEqViU2SN50mdVbh4WqJNrmwGXNMwBm97pPujxGxsDRLKDmSd7VsKAgGUvKWQ4sX8JPswMo0BrynI9KVGLP6skEqSphUFHeLEtJ0bTutXQbXiD0oPFIIBSZAAeRClJQNxWfwIvpxHDzqyfwILSW1QJyJyJJSgFsKFgk5lSFgXM7tV77oJBAAzl1W6id5QMnMq40FG6BZle8EknwXk6L99AV+YoZYB0y36K94T+dErcVAPtPChXiA0MEEH51GU3jfsop8XLQ/XrQbzOSyBiRzt5kdePQmhnRz9ePncfvfGjIMe9p0Ohg/EGh30CfU8OkjTyNcCxu/0YbRlLjR1G8P4/mf8tbsprxnsztb7LiA4N4WkSQSCOca6/GvQWP0gsHxocR1gKHyM/KrYPIJrsKu0fV6KB+WnxrP4HtHh1nceR5E5T8FRV8k9PoUlXjaV/EapO8TObXwSUYg5kgtYkQQRI7xIm46j5zVLjnhjU4jCJKmnGiiFGQDedB7v52NbLbeB75hSR4wMyY1zC4g8JuPWsnjNuBnDDEqb3lZEuBNt7TePIQY9BxqEXffP86BeQbtDFqYwynILqm0X0BVHvK6aqPrFAsbLRil4bGnO2oJkpEjNrEk+7JX+0CKsNhbFnGu4gu5mnUIhu5nqZ0SBcD8Z9Y+3HaD7OvKkAezCis2CRJAgc7HlFteElm1ba5o55LMLXtFCSR3jYi0FYBHQjhSrxV7tskKIQ2VJGhKonrEUql2HgyPaeQWCRaZHwPyqwwzJSMxQFo4/wBFDwmg8Oyn06fwrR7G2c8n22FPeBP61uJITx7xv3kdR8q1m9/kzVv+i/7MbOIBcYUHsOqzzLg3k/8AcR+TiatX9rjCON5f+WeVlJJnunBYhXkDfmkzqkUds3BobZL+HR3SwnMpqSpIA1KOJRzSdBWUxKkOrJSYYxUtKQb9y+IKT5BUEK+4VjgarXekWPurI9G28zmwSjF0ltwTwLbiVfGAoH1r5x7VbR7x4JSTlbSkCf2U8PID1mvaVbfy7CfW4SFIQps88wOSPMqB9TXz84sqUVE3JJPmTP51U7ruliz7xwIqQ368efQUxsfy5a0ZgWMziRFpn0TfUdYHrRir5I6Ttmy7wbORsJ5D+tTAU9CJgUW3hr16ZWpxUfA827zk5eIDFOCKPVg76VL9jFRdVEuzK9KVCi2V55CqkVgDNTDB7pjzJ4ADiaqnVja7LI03eyIWtnBURckwBzPKrDCbPgoS4YBWwMo8cOyYIsUGE8esTaZsO2EQBKd5VgJcVlbfN/uggiOnA1LhE5FN/wCFv4AQN5w+zVurNsvL3dDYzfOrV3KLS0HqVFRabGKOVv8A6fskqJN3J78i4tlsBeBwF4sWq61+NUPcdB49NbCKr3HMjGYZWh9nSQpy6/8AmDcgDMRebJAJUL1DtPa0HEQtxRQ43ZKQCMwdsCoqkfujhWTa5p3SCsUmCLJEOceoHCTe1Ub64yyo2XFt0e7a8daJ2mpyX/ZndeSUlxSgkj2l0yUAAWtfXjQONUUl3fbRDgIygTBz+LKNTaikByA3IgDNwcTxOm9zqIrBBvqEqFumU/xop1/ePtTAcFoOirhPlAoZKzYd4qZUnQ68OPAmuaAmMMT6/JYionCQNVafNJvx5U4uSB7RV0ngdUm515CpS6Nc9t03HBQiPjUUFgOaCIOhI0v94cKswq035/XpQS5/CSPS6TB+VN7xQ04cj8LeVWJ2AGkeR584FvyIPpXr/ZLaRfwbaid9Ps1zzRaT5iD614ojHkRmEgRYjlaJFbn9G3aNJfLBEd4mU3kFaAZtwlP+2qq3eiWUnZnpgPGsrjcGlvFLbUAW8R7RCVXGdMZwBEC+VUeXWtSkiDP8qxXajbYxBDTUZWznW8TCUxMweCRz4kCOdLQTbshmTsdX2jV36W2UFSkrEngQDvDy4Sf5VhP04bSz4tgIXmbUwhYgyCS46Jka2Fah19WCxOGQhOZp6y1gSpR0tGiUylUDhNYH9LGF7vHJAMpLeZI+7mcdJSOmfMr96Kui05XRU0+ExdKlSq8rPSsOFtgKyBSOMiU/HhW67HbDQ84h/CuKbWnxtKMKTzLa9FoPI351n8NsnFYRYW2AtHvCMySDwdb4Dr869W7ObKbQ13rTXdKUJ7sGUzH+HNwOlNSdlcWjHPMqu1mKUEZsOrK+1vlIsVJHiUgcSOKeIrCOuJWFKbTlRiW1KyjRGIZBUQnkNYH3XY4Vbdodq9+svtHJiMMQpY4LSkgd4kcCkkBQ4gzzqnU4hJUpG62pTWIQn7uYqbWgeSlZfJIqymrK+98yE3dlL267Q+w+zJkBx1T6/W4HlmUT6dKwgNG7XxpceJmYhIPC1ifUyfWhENyfXhSrd2MJWRMjT58DrYVcbBw3jV+ygWj8SvyR8aqOPC54iLDrWr2Rgyllu11AuH982/0hFN4WN6i8sxbEytTfnkSBMG1FpVaTNMKIA/OmOL4fOtp94xlkFKeHP405lyhUpIovCi1VySSJptslKqLbTPLjroJFifvHpeq/vBz4jTXWLdf4zyo3BWjSRlMe6gaZlniSDbnHK4yq9VM0qNNoLW6ECVKyBQfMauLAw+Y9BEk3IGmutSISULbgJZT3mEAUvecWAwbITG6rhICfevQynCEBQWlsd28S6oS6T3TSczKdQONoFhzuShEvAobKofZzOvEQMrJGZAsAehzGSelISk2NqKRUhGZjMhGecP8Ar8RGQn7UTBCjknVVyo+H1btN8xiQcRlEMKhpKpTOvhCAZzDRXKuuqSpAzqViHDhfCiQggYr3TGY3AG6kWT1EPxbDntyGG25ZYIU4BcjuZCi8ojdkjTUc64JWbQ7srxNnHCQysiUp1yxlgKPv/WtcxLSpcIZAzIbVK5udwwcxAtJ4cKKxTqyVhWISAcO2rKgqMEJaJWAgBMWVEHQ2tVesNkp3lqK2SNAkEJSoTJJM7lcAjdCoN2rpQfc1EA+mtROFUqu3qlQ8Ohvf5XrqFIIRCFQUrT4uWYwbcbUwZTHszdHM+6TA0/CKBwxZIJlSICvw+E25WNJIUUxKSd5J011H9qa4Bcd2bpB1OqbRPOx+jXArU5D7q/Xj63qBNjFg65QdDY87GoFo/CRrofu/zqVxKZiCLlP+a4pjSCtQCCoqVEJAkki0AcTUiJESOZ9etS4DFKaebdRdTakqHUg3Hra1aPa/YlzDYdDilZlqzSgRY2KUzNzGaT09S7s92aznMYkAmbSYF0tzqeE1HiTV+RPhd7Gtx+3FYw90z7NoxnWbEzfJ+Yjj5VU4VtOJbxeCyhtbZ3SdVEGy1EfiA9FCmIbOLw2Gew8NKYdOZJNhBmSPeVGU/vGtJiXW2ZfOVAVBcXpMCBJ1NrDyqnyW2vuMeb2huyMEUMNtqVnU2mAqItyHkN3yFeRfpR2m2/jUls5ghtKCeBIWs25i4E16VtfbTrGNw6QJYdtuiSVGxM/hlKrcCfTzX9KOyQxj93RxAciIAJUoED1BPrFSg1frmvqRksjH0qsmuzeKUkKThn1A3BDThB8iE3pVdxIhZn1BsvA5UbttLa+k85NuB151PtpbpwygxZaN5IFlc4SeJ5c452opnBFKAUkKRAIgyCOh1GvlqbG9Jap0sb/2Iqy+ZXbI8lxe0+8UnFhIDqFZMUkCAvNbOU8M6cyVDmOtU/aPE9wypI90uoQemdtaD8SVehrY9sNkBvE96myMUlaFjk5Eg+qgk+YVXlnavHZ1pAJICUqPnkSkfIE/v0zOXdy3vMXhHvZ73kUYtUrPE26cDJqMGp0WA04qII+FLoYZOxhytaUCQVFLY46m/wBdK9A+zhVhYCw8hYfKKyHZbDy/mt7NKlyPvK3U/AmfSti27lG99edaOFi7OSM7FyzUQd3CwNaBXhzNXaMqhaDTF4KNBanVUcdRJwUiuQyYrraDRv2Qion24Bt/KoSqk1TIsK1NzoJ0vJifhGutuBzVYIHu5RO8oIJskylfePKHHNeOvHWh8OYTMgdYtwkRx1BP7ibxBmaQMoSUqhQ3Wp9o6ShYzPEXAKR/p6V59u7NtaBD6ScxQgOENPS87+qSS+EFEKhEWJ3iTCRE0RjHEHEo7xanVDE5UJRupSUteElVyBOiAPOhNprTK++UpZDIHdNWSM2LSRCzInwiAk6G+lWeI70PiMuHQcQ9M7qnEhAuJla5MndgW4WoA5lUpLgaAUU4VH2ZUoE94P8AiFGct3SMv3iBKj1oF4MBTslxZOEZJshAKUpw5BBJUZsDcWvrrUrSmglCUpViFnCuQVSEqAfdMd0k5ySqb5uAtrRPd4jNZpDSThRfI2ghYaTuyveABEQTAi+lSAViFJUpvIwVZsMQFKK12CFgIMQkyUgTEmaY0l0dxKEti6VCEIIGcwADvaHQfxopPeKVhe8xCTKVpUA4peclTiZGSUmxAk8o4VToS0lls94pWRxUFKAm5CFRvGYtrRAdQtQCczwJC97eUZBA3bCOB+NMBIiXZhRBuq+ljbXWliS2kvJyKOVcmV8cyhIgWF6a64iXNzilXi1nj08VA64xVin2mhKTc8eGmtzUTViJc+8k3PHzGt6kxSkmdyfCrxRPw/aqB1aZUcn3V+LWY+GtQJrQSiqLLBtHqk9elepdjuyicOhLpyrdWnMFAWSlQByoPXirj5a+WOrSCTlNiFaj3q9Y7CYwOYJscW5aM67ht/oKarq34Syla4b2owHfYVxIEqADiRxzIIVAPMgEetZxrDKW5gsUmEBKC26jhcRAHOc1+g1itymsXhcOpo4xhIByqU6wm4sQCAeh3dI1NUwfjvkXyXgWLKW2nO53UhwqKUiBJMqVA4nWqFhasa1i8K6EpcaVuawIO7fjvAyeIVTWWlYxnCYqcjjKjnVGoB0A5Egf5jWgxbzbR74lKEKgqJgSYAnqYgelTze+a+6I5LfJnNm4PLh0NlWdTSQnMRBgfla3pQWLdbebddw4aXiWU5AopClDLKsqVeRVEGM3rUOP24tjaDTZADLoseOZRgX4QqPRU13Y2wThcW8tKwGnPCgDnvSTwykqA6Guv/r1X1R3XoU+y/0hKSygONrcUAQVj3rmD5xE9a7WzGEIsiAngBYDyArlHhovO4L1FlY2e39rJweHBgGLBJsCOImqDZ3aFvEDM0TvSIPiEaoVzUJkHiPU0H247WpQ6rDvN52VCFJNlDktB4HiOdYjBLVhcVCFZm1kKQrgQTuK8wbHzPOtGNO6E5Ts7G07eKAwal/cW2ueUGCf8pJ9K+esQ+VrUoiJOnIcB6CB6V65+l3tEBhW2UH9dCyPwCDf1ivH4qtvkTiuZ1AkxRJV1N7XHAfRqFscb25c6kzRxNhxHE0UczW9lU5GVLtLqjH7LYj/AHE/Cj31k3mom2O7Qhv/AKaEpP7Wqv8AUTUhFta3qFPggvEw8RPjmxIeIFrGpmdoqmDUPcWmmBNXOMWUptF2y7I1jzrm0Eju+B08ud+kA1WIURpSedUYBk/04+nLypGvTtBsbozvJILSCEGClMAjMrwpI3pvY5TKjzUelEYSPElRQgqAU8rxuHvLJQOAlRT0npQykjdBQVkkANiYPNJPEJCsyusa2ohhRzpkd89bdH6pqzJPSykgzp+dYSNkmYS4UywkMILeGCHlwlZzKzlPeG5twQNfk/EllOISZW6o4nFke4gKDaJSqxUsAQBGXjyvGltHeqLzinFlWBQpLYsFd2vVarQTmO6Dw52NbcdUtJZaDae9xWdYAtuIhRdXOSVfdI8PSuZDmVyA+WkwE4Zo4Z2f8MBXePEG8uqATlVN9Z40GnCNd61LxUThVp3GzvJ7p0FQUsiLAwCNRUhw7YCFPPFxf2XEAhrezDNiFKPfqtOo0N08qZhsWz32ECWPEysJUtxSiB/xCcsAJBmCJ69KkcBMvMJGDIDiocUlBUpKYPeJJKgkGbqsJoQvDu3UtsJlDoEEKXJIWCbnWw+NFt4x1WHbLTCQQ8sZUNTAytmRmzRN97oOVSY1rE5sSCSlOaWyVBIgOcIiBlNEAM/3xWuEwCkFO6kbxCTExczIvUJD1p4o/D4h/b511eFlbZU4iS2ExmzSYUiQRr/ehmmUw2e8SYJToq8mY0/F86AR7iXYF/dI4a3g/lQ+RzdlXAg3Gt4P5U/ukgDfG4rkelvkaHXh0pBGcDIqfCbdPlUCSHZVwJ5EHQ34H8q2v6MccrM60oRmSlwcLjdV8snwrDFtIzALFiF8bD6Iq37JYruca0c4yleQ3910ZR/qKTUZq8WSg7SR7GDWY7SoU1jMNiBlCFEtOk8Z0g84Kv8ALHKtMgiq/tHgi7hXExJAzJ803/KaUjrmNy0K1LyEPHDlQBWCpCeg6cBH5dKzrBXj8JiWHAA+yvdHARMCb8lpnqKLcY79WExaVQpolK7eLKYI8ic3oqrpYS25mEBLl1GwBUbZj6xers3vmvwV5LfJkOFwUsNd5DjjKQAuOQAJE6SI84qTaWNyYdTsFamgSUp15mZ0tB8qCO2u6x4wykwFiQomATcgAcrKT50B2ZwLrGLxLK0lTKzIUqYJOmt1EoMHqK69vh5ZrpzOtfXoF7N7dYZbSVOqyOGcyYkAgkWPKL+tKhf/AELh02yKV1KlefCBSqXYQedwdq1lYWP7QfbJZxEZhPcPe8DPgWeIOn9YNUynIbWhVi0cw6DRQ+MGiNrYlOKBeSkJdH61KbBX/wCRI/P6ms2xjsjfecSg5p4lJAHxVkB8zWv8Ed6/kzPie9PwZvtXthT+IJV7gS2BrGUX+cj0qnzV3NOtzx50gL0kOEqBYa8/r5UfsJjvMQ2km2bOr9lG8fkIoEnW/S9aHsoz+uc5BLSf3jmPyEetMUo8U1EpqS4YuRdkkkniSSafXEipEivQswRiaWSpQmpkMzUW7BSIUJprtlJlWXj8L/ARPwo37PHEUOsHPu6CJJnzsByJB84GsUhi5rs2OYaH6iHunKm6u6QPEr3oTCu7TzUQFk9ZH3qlQmGzHsGAFAn315UvpPVRhKVRYflQ7pAKQEd4sg5G9UiUrGdY96QI5QBwAmXEEJzKePeuQqGwd0WUAFqH4XRZPzrDRrMPwLo79SWWAojE4ZClKBcVCULBXEZW8o4xxN9I67h1KdZViHkhQVjCEyXFkFpIhKUylOUAmCRE9aIYZxCnhnPdtjGShJKWgpCNMqLFyTfQk61Xsow6FMbzjpjGqTl3Gz7PfzFQzmwgEDjPCuADpxDCA0ENlw/ZcSUqdPBJxRKS0m1yFaqNjGt6mwWLxKnMHlbyoUD3mRpKQB3rw1yykRlNjxnjdYXaS1dyMO0EZsPiSMicywoHE5QHVSoSsA2i56xXE4HFFeCU6ojKuXA45BPt1ECFHeVkIgelSAitxWExasKoOrKVB0GXHcu6UEQZNrjSo8XgU9++S6j2jZMCVKFkLzGBpaa4djpDD6VPtD2jSpSc+WA4IVkvJn5GnLw7XfoPeKUpbKUgBJggs5M0niQJiiABIaSllWdSspUAQmJIUFXnQb1QuIaAWN/cXfw6mRbpb8qkUtnubJWoBfvEAypOtptu1x59vM4O7uUhZ3jfwq5W1rgDXskrEKvCjp8v81Dr7sk2VvJnhwE/Gx+dEpeSSnc8SY15SI/0ih1YhG4cgFynU2Fv4KNVsmiNKkEpsreBTw4Wv1tTE5bEEgkQDHFNwfOY+FIvJAMNxkVzPG0/KnOLAndO6QoQefGuQWe27LxoeZbdTcOJSvjxGnSDI9KNFZD9HmPC8IUDVlZF/uq3wfLeUPStZNvhSUlZ2HYu6uZDZGG7tWKw0XzLcQCdZMiDwEFHleqZ95WP2cqBDrLngSeXC/4DrzQa0HaZPdYvD4gZspJbcI0Ag3UOICSfLKKmweDQy8sJSAHSVGOKjJvzuVCOtW3vn6/LUhp7fYExOyw8jDvuj2rQEwbZrEkkawoSP2jVhjHQEB0kAC6ibAeZ86HweOQHl4Uq34Ko6W16wQY9ap9hY5WKOLweJgKGYAAWA8JjnlVlUPOpXUdOXswWcvX3RrcBi0utpcQQUquCPOPzmu15czsHHIGVJKQCRHeJHEzaeJv60qj/AIzejD2yJdl/rR5K/wBpqp7Un2Q80f7XP5D4UqVbWI5+n1MujqvX6GVFS4fxCuUqThqNy0Jk+75n+Navs0P+FHV1yfgilSp7C/urfITxP7b3zLRI/OpVDSlSrW5mXyOipk0qVczkPqudV7eOEC3ClSrOx37fr9x3C/H6Fgkw08oWV3gGYax3sRPKLVzsogbxgSlAIPEEow9weFKlWOjS8Bmz1k4lBJJP294X5ANW/Kn7CbBfwgIBEYwQRNt4R8LUqVFkVqXXa10tONNtkobLGJlCDlSYZeIlItrescgW2f8A91X/AJ00qVcuR0tQRw7mP/bb/wDIuut/8xgv+21+a65Sq3lvwK9/yM2c2CyqQDvo18l1YHDpnwp8MaDSIjypUqrlqWQ0Gdym26LaWHPhUKmUx4R8BSpVEtI1spvYX1sPnUDrYvYaRpSpUDjXfoy8eIHDKz//AEr0BOn1ypUqUq/Exil8KKbtkmcL++j5yDVZttwhrDEEg5mRIMGCtEifjSpVOHL19gS5+nuVO0rbcYi0gT1s6L+lqs9nsp/+JYhWUTDd4E3aE360qVcv+Tn9Q3HD2h9PyFKlSpqn8K6C8/iZ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1040" name="Picture 16" descr="https://encrypted-tbn2.gstatic.com/images?q=tbn:ANd9GcSWqx5FLCZ2Im17qw1sErDhVXr3UL1jMz_zSuLovYp12frQHvY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828800"/>
            <a:ext cx="5848544" cy="43807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573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533400"/>
            <a:ext cx="8156331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Processos</a:t>
            </a:r>
            <a:r>
              <a:rPr lang="en-US" dirty="0" smtClean="0"/>
              <a:t> </a:t>
            </a:r>
            <a:r>
              <a:rPr lang="en-US" dirty="0" err="1" smtClean="0"/>
              <a:t>empírico</a:t>
            </a:r>
            <a:r>
              <a:rPr lang="en-US" dirty="0" smtClean="0"/>
              <a:t> x </a:t>
            </a:r>
            <a:r>
              <a:rPr lang="en-US" dirty="0" err="1" smtClean="0"/>
              <a:t>Processos</a:t>
            </a:r>
            <a:r>
              <a:rPr lang="en-US" dirty="0" smtClean="0"/>
              <a:t> </a:t>
            </a:r>
            <a:r>
              <a:rPr lang="en-US" dirty="0" err="1" smtClean="0"/>
              <a:t>definidos</a:t>
            </a:r>
            <a:endParaRPr lang="pt-BR" dirty="0"/>
          </a:p>
        </p:txBody>
      </p:sp>
      <p:sp>
        <p:nvSpPr>
          <p:cNvPr id="1026" name="AutoShape 2" descr="data:image/jpeg;base64,/9j/4AAQSkZJRgABAQAAAQABAAD/2wCEAAkGBxQQEBQUEhQVFhUVFhUXFhQVFRYXFxQYGBccGBcVFRUYHSggGBolGxQYITEhJSkrLi4uFx8zODMsNygtLisBCgoKDg0OGhAQGywlHyQsLCwsLCwsLywsLCwsLDQsLCwsLCwsLCwsLCwsLCwsLCwsLCwsLCwsLCwsLCwsLCwsLP/AABEIAQMAwgMBIgACEQEDEQH/xAAcAAABBQEBAQAAAAAAAAAAAAAAAQIEBQYDBwj/xABLEAABAwIDBAUFDQQJBAMAAAABAgMRAAQSITEFBhNBIjJRYXEHQoGRoRQjJDNSYnJzgrGywdE0U5LwFUODk6KzwtLhFmN08Rej4v/EABoBAAIDAQEAAAAAAAAAAAAAAAABAgMEBQb/xAAvEQEBAAICAQMBBgUFAQAAAAAAAQIRAyExBBJRMhMiM0FhcRSRocHwQlKB0eEV/9oADAMBAAIRAxEAPwClApaKK9A4paSkmkoM6im0UgWaJptFAOpJpKKAWikpKAdSUlLQYoq/sN0bh1lbxTw0JSVArkFcCYSnX0mqBaSDB1FQxzxt1KlcLJuwk0TTaKmgdNJSUUAtFNooBaIpJpaYJFJTqKNB2pKdTaCJRS0lAJRS0lICiiigxRFSrCwcfWENIK1HkBp3k8h3mvRt3NwENwu5hxf7sdRPj8o+yqeXmx4/K3j4ss/DEbF3afugVpThbSCS4rJOQmE/KPhVVcW6m1FKhBFek75+UOzskKYQeK5BQUM4YaBEHErqggeaM9NNaXduytdoBt7ouogkdk6YVDWQdQeYzrHj6373c6ab6Wa68sRsLdt+8PvaIRzcVkgenme4V6Xu/uWxawpQ4rg89YyT9FOg8TnUbevyg2WzAWyoOOpEC3ZiU9yz1Wx459gNeObd312jtpwsthQbVPwdiYKeZdVqtPaVQnuFVcnqc+TqeFvHwY4d16jvr5TbK3SphCi+4roq4UFDecGV6FQz6KZzyMVmNpWKX0BxvUgEcsQOYyOhrHI3dtrNOO9eC3ADhZaUMIMZBb0EKPzWwdOtXpVsAQ3ExgaidYwJ176hxZXC7lS5JMpphSk+rXuptembX2chVktOECbgZgZ/EiPvPrrzq7ti2opV6D210uHnnIwcvDcEeilpK0KRRRRQBSikpaYFFFFAd6SnUlBG0UtJQCUUtFIACtfu5uK6/C35ab1iOmodwPVHefVWo2DsC2sGE3D5SFYUqU46QEtkiYTOhzjtNYrfjyuqCFJ2eMIyHuhxOZkEy22erkOsqfo1zub1d8YfzbuP00neTebT2xYbEZAWUokSlpPSed741P0jAHaK8Z318qd1ey2zNuycsCCeIscsbgzz+SmBylVUFnsa5vSbh9ZbbWSpVy+VKU5GvDT13Tyy6IjMip7G2LeyITYNlb0ge6XIU5JyhuMm5mIblXLGaw927rZ1PCnvd37lhlLjqAieqypQD2GJxlrVKY5GDziM657C2xeIKmbJx4F/oqbZkqcj5ISMQMDVMGO6pu8Oz7tCQ7cqIXrw8QxtiR0ltgy3mdVdLt5TF2FtK44pRaol10YSGkHEuSCcSUZr006vOKNDa8Y3YYtk8S/eE6lhtSSqZzDjuaUHtCcavo05e8TrwFrs63wIV5jaFEucsRTmtwj5SyY7BSo3abZh3aT8q/ctrSpQ54Vu5ttZiISFq7hSXG9Rw8CwZDTajEJCpd7MRMuPH6RidE1JEp3aQwC9fvniAGG21JWoGMgt0nAjPzU4jy6NenhQUoEaHCR3CBFeYp3TdgvX7vCKUqUG1jiO5CY4Kcmk/SIPzTXpyYx5aSI7I5eynCq22gmLVf8A5Kf8lNY3eBmWpjMEernW12gn4K5/5CT/APSms44ARnocvXU+LL22VHkx3NMRSU9SYJ8aSuw5ZtFLRTBIpRSxSigG0tLFFM3aKSnxSRQibSRTqSKASKQqjM8s/VToqLtJUNL7xH8Rj86jndY2njN2RC23t1++XxLlwqjNKB0W0ZEwhGg1A5k9tVd5c+51NqLYVBUoBaUqBgBIJQronMnWdNKlJeSiMAkmBjUM+tHQT4JqMraq7d4LwjiBEBSglRQVKkKTikJVGhAkTlFcXLqdOpj3Vi5s65u/fr50sNKgwuS4tOcYGiQop7CopR2HlS/041bDBYNlKj0eOo4nlTlAcAGGcui2EzzKqcjYb75Dl86WUnpQ4Cp1fOQySD9twpHeaF7yMWYixb6XN9RxOH+1gBIjk2E+JqCxU7UYuLdxC7jGhSkkpChET5qk+ZI81QkjURnVrb7aKWwxZNpbLgTiS0hSlvKiSCASpYzMJmByTVDdXrqXFG4GawCptSSmUnNMpOcGZCtc5Bq7d3xSwgtWLSWwRClicS+ULdPTXnyBSnupBJG6kKLm0HuHH9UClx4CND/Vscj0s/m0P73sWoKNntBOUKdBJWfpXBGIjuQEpqIzundPgLvF+52zmA6CFHvatU9M/SVhHzqlL2hY7PMW7fFeH9a6EurB7UNfFNHxxK76kSDb7IvLxPHe6FvmrE4oMtLjOGwc3SY1E+Ir1wpAcIGgUQPAHKvIHNr3e0XSPfFAiXMILiw3zxKIOFMT2CvX1IwuKT2KI9RinCq2vQfcrsmfhCSO4cFGX31mbwwgnw+8Vqb4fBHfr0f5SKy158Wr+edPEsmRd6x8T99Miuro6R8T99Miu1PDlXybFEU6KSKZEilApQKUCmCRSU+KKDdaSKfFJFNE2KSKdFEUA2KrttLhCRMSrPKckgkwPQKsoqq2uEqUAowEjTmcRg/hHrrP6i646t4ZvOKouJEBAM9p6xOGBl4q55VzttuqtXHFISOKSkB1QBU3hBSShZ+LJnVOeWtPhOOQDBjLnrqBz6upp2yd4xbAlppPHUokvEYljM4Qkq6LcSc0jFnrXJydLBMRsC6uffLxzgNq6XvgONfzkW8415+cvCM+tUgbTtrL9kaxOD+vdwrcntRlw2tfNBV86uTGy7y8HFeIaaUZLr5KEr+gDK3z9EK8RUhb1jYjoj3S98t5IKQfmWwMelxR8BUFjP3F97pd+FEqC1CFYpWiYEpWqdciQrI9xq4TvFa2OVg0OJpxyQ46f7YjC3/ZJHjVSEt37pLi0srUsy4EdFQJnptI0VHNIg8xzq4x7P2d1U+6HhHTfAIB+ZapOEaZcQq9FIINvaX+08SxIaJ6bqlcNoZ5431npHtAJPdVinYtjYgG4X7oWPNSVMseBUffXY+aEVV7R3mu71YSnESckCCtcfJbaSIT4JFTWNx3Zx3zyWCfNc99uCOUMJPR+2U1JEt1vit1It7ZIabJgJbHAaST52FOaiPlLJNequJh1Q7Fn768zXeWNoMDDIcd04lwouOEzlhbRCGj3wT316Y6ZdV9NX4qcFXN5+yPfXN/5aKy131FeFai6PwR/ueb/wAtusxc9RXgalgWTJvDpHxNMiur46R8a5xXZw+mOTl5psURTooipEQClApYpQKYJFFegbM3dslsNKWF4lNoUqHIElIJgR20Vmvq8JdarRPT5fow0UkU+KSK1MxkURTooigGRVBfpCnVFSgkAwnmo4QCY7M1eytDFZwWqVEuOKgLUT2qhRkDPTIDt1rH6zL7sjT6ad2uL90EA8NOEQvpqzUYTy9NLZbYtbRKS0yF3BAKnXIdKFESQ02fe2wD2hau8VxvblKm1JQkAKwypROZx9up09lTkNbPsRnN07rLoKGp+bboONYz1cUBl1a5mXlvx8I6Xb/ai1FAWoDrrxdFIAHxtwshKddCR4VORu9aWgxXL3GV+7ZVw2p7F3CxiXrohP2qrdp723FzgbQISDDaAkAJnQNMIGBJ8AaerdB/hqdu3EMZSE3CiHViJ6LKQVIEwJUEgTPKkkgWuwnLpYNoSSZKkKcQ2toRmS4ohKkfOBHeBV9ZbsWlqkru3+KoZlu3OFsHWF3Tgzn5iT41k4etl4TkojoZY0qxZBTZ0VPKJq9tNyrt+Hbsi3Qcwu6UUqI/7bABcPoSB30gnO77pYSW7FpLSTkeACgq+suFS4v1wapLZu82gvA0lazOaGUnKc5WoaDvUYrSC02bYpBVNwsR0nzwmpHNLDZxrHcpXoqBtLf1xaOEymGxMNoSGWB4NIjF6c6ZJOzN0U2ikuXNw0haCk8FuXlziEhxaOg3ryKvCvTXDLqvpn8VeM7F493ct48amwtGNLYISkFQAKiNBJHW8K9kJlw/SP304VXl3+yP/Wt/gRWWuOor6J+6tTdfslx9Y1+Buss91T4H7qeIyZh8dI0yK6vDM0yK7XH9M/Zys/qpsURTooipoGxSgUsU4Cmaa3tFaUgA5AAD0UVEpar+zx+Fnvp8UkV0ikIqxU5xSRXSKSKCRrxzA2tXYkn2Ze2smi2UczkABmrlA7OQk8+ytLt1eFhUakpA/iH5A1llrKxmZBJ7gJV+g9tc71d+9I2+mn3bT3rEu4WmZW6pcDMAdFPyiQlIzmSQKn2+69tb9K6uAs6lq1IIHOF3TnRA+iF+NUN86oKQEdYkkCDqs4RA1JyPrq2Y3NunIculBhBzCrpRQojmW7cAuH0JAPbWC+W3Hwlq3wbtgU2LSWeRU1PEUOxdyuXD9mB3VQPXrr4cUokJHSXgTigKOqyTz7zFaVFrs60EqC7lY5vEssyOaWGyXFjuUseFQ9q76Orb4bR4TQOSGkIaaEf9pIhf251NI1bu9vc7ZghsqEiAERqdSFGS34pgmmnad1eOEIKsSj1UBTjq/TmonPlFWWyFbPUFOvsyoFIwpe4LCtcykDGDl1UqAPdUt/fzhpLdohLSDlgtkBlJ+k58Yr0k0GZZeT9YJXfOpt5BMOqxvKVyPARKo+lh/OpnD2dZAHhm4WPPulYG5+bbNmVDuUo+FZJzaT7pCQcOI5JbBK1E9+pPhVzZbgXSwFvJSwlWfEu18MnwQffFH7FPtFZNb3O3jzNuyVJQXGwG2kpZZTCgogNpAByTHSr0ZHX9P51htj7Js7R9lfGduHA8zhKGuGyklYAnGcaszqAPA6Hbs6jxpwVf3P7JcfWNfhbrLODI+BrVPn4Hc/WN/hbrLODKniWTNuDOmRXVQpsV2uL6J+zlcn10yKWKdFLFTQMApwFLFKBTBKKfFJQklXAlU6zmI0jx51yiktUQgd+frrpFV8W/ZN/A5Ne66c4pIrpFEVYgz+9K4S2PnKVH0U//AKqgbxSOXV0zVkPZme6rzb6k8YBZMJQOiDqVKM8+wCq1W0IBDaQBGvgrWa5PqLvkrocPWEQ7bbLti8VNYkrwcPEmAuCQpQ4mqc/k1yF7c3bhSjGpasylsKccV4nNXpqwsbi0CnHLlrjLCyEBbpbby5lDfTcP2gKnXW/LnD4bMNt8mrdIYbjnOHpK+0TWS1rkunC33HdTKrt1q17Q4riv93vDcn+Ippm29nWLbaUNquSsqzfXgEQOVumTgnniKqqTtB1xWBMyo5IQCVK8AMyaTa+xrq1Slx5h1sLkgrSUnxUnrJ+0BNHZ6iXs7ch57pcW2Q1OTzjog8yEtCXCoDlhq7Z2Ls+2EuOPXRGulqx6zLh/w1i2NqOITCFBMznEqM8pPhVvszdC9vemGXVJ/eOdBsd/EcITHgaIS/Xv0i3BTaJaYEQRatgKVl5z6pWo9+Ks7c7xPOrKgMJOq1ErWe8k/pWj2fuawwpKrm7aVGZZtkF8qHyS4cLY9ZqU69s60nh2yFKEQu9cLpPPJlOFH30+gpNyLVy4v2CvG4kOonXCg4hBJ0Hhzr1Zk5j0Vhdnb3vXd1bsocUUB5o4G0JbaCQtM9AAA5HmJrc2+o9FBL98fA7n6xr8LdZc1qXv2O5+sa/C3WWpwVnopIp4FLFdrh/Djk8v11zilinxRFWoGRTgKcBTgKAZFFPiig3UJyoiusUhTQi5RSRXXDSRQTFbSRxbl3MAJIE69UREchNRuGgCJk4oE5wk6aZaSa4vHirURJxFZgDLpHtOmU09y0UltaoCYSoiTKsxhHdXFzy3bXVxmpIbsjdJT6EuvP27DapIxrK3TBIJDDYK4xSOlhq5bstm2w6SXrpXynVi2Z8UttkrI8Visiy+4QltpZxHLAhOZz5EdInwq8stw71wY3Gi0g/1l0sMjxhZCj6jVHa/pZO78FpJRapQwk6i1bDU+Lvxh8cRrNXO3Vqc4mJSTBk4iSqfl4ut6a09vunZtD3+7Lh5t2jRI/vncKT6EmqjbezrN14pY4lvAAHEVxUKynpKSAUHPsIoCbs3e5m3bCm2rZt0yS42wFuk4vlLkIyjIRULam+T1yqTxF5yFPLKo8E6D0GpVhuKmAq4vbZsEAgNFVw4ZE6NiBl2qFXLeytmW4kt3FyRqXnAw34hLcqjxVRNC7YV+9fXALhSDAwo6PoyzPrq02buLevjEi2dw83HYaR9LG6UgjwmtF/123b/ALMm2t+XwZkKWfF1WI+0VQbR30ceVJDjp7Xlkx4DP7xTGmn3c3XTZXLDjt1blfFSA0ytS5mYCnICZy6s5+ytrbjMeivL9zLty6v2UukJSlXESlI1UjpATmdArnXqNv1h4igl86fgd19Y2P8AC1+tZitO7+x3X1rf4Gqy5ogqjQNfGnYaVsa+JrphrtcH4ccnm+uuWGjDXXDSGrlZmGlAp3o/KlCTQZsUU/B3n2fpRQbvhpIrsU03DQg5RUbaLmBlxXYhR9lTsNVW8hi3UJjEUJnsBUJz5ZTUOS6xtSwm8pGLavFBICU5DDn6M88hUO6dXw1FSpyAiSBOIHzY5CrVRYQMziOffoY/4qPfOIewNJwoCnAAtZwpBOUqichiziuLXVx8p7W/a2EcNnCxkBht2Usk6dJTkY1ExrJ1qout43HFE6kxKlkrUY7zV8NgWCc3rx58/JtmcMH6185jwTTzd7Pt/irJtR+VdvLenvLScKPYar6XMmFvvwE41yYCUAmT2YU+I5VAvEOMrU2tKkKTqlYKSPFJrevb9uhGBlZaTybtWkMJHgUAH2msz/ThcUQ978lSicD5xRJnJzrA59tLodq87UeIACsIAAhI/M5+2pFjsC5uzLbVw+e1KFrA8VZx661ze9Nvbn3i3s2SJhQbL7o+25iz9AqJfb+vOyC6+sR1QrAj+FJA9lOEZbeTi4Tm+q3th/330YvQhGJXogVOb3V2e3PFvHniPNtmMAH9o8YPiBWXVthzPAhKZ7ekfy+6uS7p9wklaszmE9Ef4Yp9l09C2O/aM3DSbW1UhS1KQXXHy4sjAo5ojCnMDq+vkdZbdYeivLvJ2zivMUYoS5KiR0DgUQe85RXp9sOkM/VQGgd/Y7r61v8AAzWXKhWodSPcdz9c3+BqszRDqmZ1Vl5xrrhNDAzX412w12fT/hxyef8AErjg/n/ilCa64aMNXqXOKUJp8UoFBmYaK6YaSg0nrQRBkCIznKAcu2let1IjEkicxI1HaKwuyL5bPTSkEEQAV4USSMzynT11Ke2+XBKBhEQQmDnPoGckVzf/AKGEw3/Rq5PS6zsn82rAnTPwrOb6ZoaRBMrxQOxAz/FXK0284lwhUuJGXmpUPRz0OlRd69oha2i2CQG1EylQKSo4YI5GUipfxWPLxX5Rw4cseSfCoGzDzCeySZPyieyq7a4KFNmRzVIAykxll3VLcfcJzVGfIjzR83POuVptEWz4WtDS8KP69suDETIOBWRIBkSKw5eG7Hyr20OukBJWudEpBJPgE/pV1Zbj7QdEi2dSn5TuFkDxLhTU5zykO4cKXlpEEYWUIZA7hgCTFU11vOt0yUqWflOLUo1BavEbkBuS9e2qNBhQpT6+UjC2I9tZz/pp1ZBYi4CiI4RlWZyBR1gcxypjm2XjphT4AfmTUrYl4kmcSmy2niKWBOSSkdEpgjNUwAT3mglna+Tm+MF1pDAPN91tv1gqn2VPZ3KYb+P2iwnuYQ4+fWAAKo7zbREKSEqKsUEKxmAYBVphJHLuqF/SLqvOw+CU/nNE2LptWtlbLb1F5cEHmW2UH+GVV3G2bS3ENWFqjvfK3z49MgeyvPVrWo9JxZ9JA9QMUW9gXDCELWexIUo+oTUtUtx6Rszel26uWmwpstp4sobaQlKBwlZgpSIzEa1qrU9IeNYvcDYj1u4tbrS2UqbUE8RCkFZwq6uIAmAc/pCtnap6Q8e+ka/dPwO5+uR+Bms0TWkdT8DufrkfgarNlNEFVtt1l+P5mu5H8/8AumWaOk54/masbexWvqIJ74y9eldf0+UnFLa5fPLeSyIOH+f/AFVlbbBeX5uEdq8vYc6VezHE6p01ggx6qsr3bKlPm3QQlzOCel1RjPcJSPbVHqfV+2T7OyreD03ut9+4iObuLB6Kkn2D0RNQ39mLSeRGehn9Kn2TT1ywhYJBLoJClSOFhBMhQgGcoE1aKaRiUEECDMIVofAGKyYet5Z5ar6Xjvhlfcavkn1UVoVbPM/Gu/xJ/wBtFX/x+XxEP4LH5rw3aSVFlKEpxExMEgJCiCno5yqQfb2ZcUWj4BHRUcWIpBxE9DNMfeO2KvdnbKxqZaRJMcR3sQlfVnvjl399c7qHLhxKTqpxIOnUCEgA+ByHdWD22Y71+a22S6U7W0FvKQkN4igYVICsLignQJGpOUQBIrpbPpUAVqxwoJBXksCOqpOZkHL0V2KUJcSQjCqCMUyqM0GT2+k/fXZAOJSgEyoyoxmSR2Dn31V9vjjPCN7cTeIAyI0ByBOio5xnXJnYjl844pC2GwiApVw8hoGQQMIMlR6J0FRrppST1UwYAMnme89tVTV+sLXwwnpqUrMEnXLnWi2WbiWMbBrcphA9+2hbJPYw28/z7QlI9tTRu/sxMS7eOwcy22y0Fc88ZUe6sR7tul6KjuSkfoTXBy4dPWeV/EQPUCKO0um8v07OaaVgsVqVgOFb10uRyBwISEz66qNhbJtni4UuONIKMLilJ4gbBIIKcOazKIjLQ1ljbKUkqBKgNVch4mrjYzi0WF2tJIJctkJOv7wqGfcoeuldn01Dew9loyL146cvi22mwf7wqNdw5s1s9CwWuDq9cr9qUACvPw86rVxfoUR90UwtAwFGT3mSfbTkpWx6IN7GWSC3a2DUaEtBax9pajXK48pL8QLopHY02lA9BQgffWRtN333Pi7Z5X0WVq+5NW1puFtBzq2T32khv/MKaNDa/wB1tsO3l2FcR5aEIcx8RaiOkkhOSjnmK21oOkKzO6O7D9gp03KcBW1CUBSFDrpzUUEgHX21prM9IUGvXz8CuPrk/hbrMhVaR8n3FcT+/H3N1mZpA/dxJVcKAwziPWEjztRWqurBSknE8sExmmEpA55c8u01k93govOYOtiEZgfKnM901otuWAUhSUvhteEwtw44JSoDInkcJy+TGUzT5v8AT+396XF5y/f+0cHrJnEeGcKsgMDhBmBmYOdQLvayg8bZCcLpSAXghJJPDxJUpRJMkAajnVg/e2xUElTeIBIkpw8hJBI8edVo2y6l9q2MrxBAUtlsFKkkdYrGInTuqjGdrrekTY1tcXFkvAqHQ4kDEqEJSBmIzA9Aqw20hIfa4bba21LwOcPJaJjCuUHQZzNThsNTrCglBbXPROEwOkZOFWRy7Rzqa7u3iKfe0iBBjCmcu4gjOpa7Rl6Q/wCjE/Ld/vFUVNG6/cf7xX60U09x5Nu3t0I4iG2lKU4oqLpIBOUJSAewk+ACdaztntLghQXkQsuJVmSVZCCDGRjn+VRLB0pVkABhIIVzPdORNTt47U8bhgJCFGZEHIdHMnTNKvTT92WpPhmuM3b8n3TSC8jAVrhSceUk4klSiANBigA9qqEKdCYlKEkTOcmR2kewaVY7Dty2ppQClQ4FwkHqt9ODHaR36Vztt2L5BAUw5gOuLACk/KAKu05+NV543O2xKTqKN9ahrEAkzA80TEmc8qm7uvWSGU8axDrmZK13LiBGLogNoAA0HPOu7+7NyXFS0DBkDG2AftFWHMd9M2huS86rotsNAHncNEkHmQgq0/OKsmXUmhOlw3vVbMfFWdgidcYU6r1qcpo8oKkfFi0aiAOFbNZAaRINVKPJ2vm+z4Ss+1KDUtvycdr6SI5JdmfSgU9nsza/lEuXkYTclQkdHhoCcu0YINSdlbSR7kS67bW60qecGAgpQsobRC1hJEqBUfVTUeT9qJLrniEJP3mpz+7TS2G7VKlw2HHJhMkqXEkGREpPqo3fgbcW97GW+pabNbPaGEk+tazXT/5IeT1H2mxGjTLY+5Bqj2huCqJZXM54Vfqn9Kor7di5bObRPekj7jn7KY21915QX163T57cBWn8MVXL3mLnWW8v6alH7yaoG9lqSyVKBSZPRVkY7ardDqPDP/bQcemblNl11byRCUNqQZ1kqQeyttZjpCs55K7Qf0VcO54jc8Puw4GlcxrNaSzBxD+fypCry7HwF3veH+n9Ky5Fai8HwBz68/eP0rMYf5/k0wdu/aqcW8EnDmmVZ5CVSdewVvLDZrBSSG2yCNYBnpKBz9HsrN7A2YWm7hbxSlDqUYTKZAlRkggwekKxvlQfacLXBKSEpXOECOsO7vp5Xdkv+dljNbr1y5uLdsDEtlEFOqkJgAj8qjO722KMjd2/gHUq9iSa+cLVOvIwewagimvJhGsnLn4/8Uag2+gHvKBs9uZfmTIwNOqkeITGoPqqIryn2Z+LRcO/QbT/AKlCvATOFEkDokc/lq7K0u6TjYQviJCjIzw4o15nwovU2cepJ8qTJEi1uiDmDhR/uorzVu9aSAMCcgBojlSVHd+D0td0t3mnrRFy5ilyZSSCnJRQk6a5D1U7aFpwQytoEqUytw9qhxGwhGXMl4+qrLa207VLSUsLQEpSQEpGWZChy1BRE/PPaac3tS290ghSFJS0y22YOHEVKxHTlCNfHlWv2YeP2Y/dl5/WuZaSOucJykKVBz8TXZHBE9Jv+MfrVJvRtBnG+QUEqCEDAEkmCiSDEmAFa5eNSWrhtTLCQp8lZWcFu42kLxHAniLXnlw9BGvfWfLq2Rqw7kWaXWh5yJ7s66OXbaRmrKM+Q9tZLb9mpi4bWlsG2SkJcUrhgFbmEDozJIWAJjmaFOtc20nxSn0VXcsvyiWsWhVvFakDC+1Pe4n/AEzXJ3eO3kDjNgc+sqe7ICvPxatIUoFtSoURk5hyOafMPIj1VHc2ehTyVDiJRIlEpWY7lDD3cvTUt0unq7G1GVplLkjTotqH3ikewpuAoqUcbLKAIjUqXJI+tFeeu7KvnJVaJKWT1AVtk6QqSvpdYE59vZV5vTsu8ccbFqT72htKzjQOkEJT530OVR3dn006UCIzyJGp0n9KcGh3+s/rTLBlwD30ypSUqiAMJjpJyMHMaipFTJV7VtEcFw4dEKOp5JPfXlB4fLXuAPsINe6WrGpUMsDhzGR6CuR1zFZS62JbFwAtpSSBATKefYMtJ9Qqm8093t/TaXt62udwWQNiqPbdHTIZNoGgy82rSyb6Q/U1R2tgplktMvOIRjxwTiAVEaV0t3bpoghbTg+ckpP+Gq56njv5n9nlGwvUD3ArIfHq/Ef0rNcDF5s+iakXG8S/cnDVbqKuIpRwKByKicgfGnbA3nDDT7pZd6ARKFDAc1EZHMH/AIq37XDW9wvZfhpbGUMIlvIITMIk6DkBNYXfLYKnVpDLD68ZdWshlWSllAEZZZIynsqVf+V5GFSfci8wRPGA18E1TnyjYRj9zuQejCrgaZnUt88Ueip+6ZdwvbZ0obbci+lXwV0DkVBI5nWT311/6Cv1Jn3PBCUzieYERM/1mQq2/wDkdSzHucwojV8nPSeikE+ExlVafKe9OVoyCQOspWUCMsKkiYy8Ke9lrTnb+TS+WlKYYBEmC8jRSiQejPf6jV/utuM9bhfEctTIBGFxStJJM8PsUNKzdz5R7kJC+BbSpSgQQ8QMMKke+6kuEmo6/KZd4Y+CgDToOkgxGRUTBgR6+2i/Aka1/wAn7ylqULm0AJJAK1ggEzBGDI0VjB5Ub0fuP7ho+0pk0lHQ0+j8DcAyIVGE48lTpGedMuLVKhhGE88JII9KSale5EwkckxHdAgU1doCrFziNOUz+dAUz27zDnWt2VHvbbM+ysxvPuA2oJWxbJBGRQgAZclJjQ1u07OSJiIUSSIyM61xOyRgwEApw4QPAQKA8T3j3Juhbr4Nq8VmICSpXMSYmnW2wLtSUldpcJUUjEOE5krnoO2a9IuN0ngbjhLGFTLoZHEWMDqgME5ZAGc9aym6u4+1WBdG5fWsqt1JYCbtxUOlQIV0iAkwInvNF7EYPefdu9xJLVrd6QrCw9n2aJ5Z+uqMbD2iNba9H9g//tr2XYW7+1Ue6C8t/wDZneEPdWKXssAEOZHXM5d9Vu5mytuC+R7sXdJt4dxYn0KBPDVg6qyevhNHj8yjzrZdntMutNRfIQpxCD0X0pSFKAJ0gASTWl8qbN21fqSx7p4ZQVe9B0JKi458jKYw+yrbdYbwKvmBcm6SwXUl3Fgw4AZUCoZwQI9Nd9/tobaYvVIszeFlKEAKQwXEqURJOPhnOTGvKjo0Hye3dw4wUvpdK21kS4lcqQoYhJUM4IUPVWmLKp6p9RpGr3ajSbBSi+oOsKNxiQgFt6UkApwgjIKEfO8K0VreXK23F8RYLeGBhT0pJBmU+GlLcDNbeeU0bdIbUoFvMjzemo5j7XsqK/YBTqXCDKQQNY9I9JrY7S2g+2GzxVDGBkEpOYiTmO+uO0dqXDTqmw8o4TElCCTkCJhPYa5mVx7yls714+f+WmS+OmZM0YjWptr66cacWHFSjDAwJGLFIOqeUCuY2heQTxRkD5qD/ppTglks33+n/p+9mcdSVdK0fBGpbB9JNaJ3ajjaG1uXQCXUBaZSyPEDIzGXbrWN2p5TLhN17nYhSStCeMQFZEgKUEhKQAJIznSan/B7vV/z+aP22nnW0kQog5QYM5VwbeSpGCVyJUThCgREHLIj216Bvxv7tCy2g/btujA2UBOJpokhTaVSTHzjUHYnlI2i/csNKfSEuPNIVDTUgLWEmMuw1vw4fbPKjLk3WKtFHiJgSARolQMTnE86gOWDqSkltcHQ4TBjXOvUd6d/9o2t7cMJdBS0sCSyggAoChJw/O1qJb+U7aCnY4rWHEgZtoxGVAHNIjQ1PKaKdsJbbIceQlIQse+Lk4FQAQjsHdVx/QiUKOFpeKPkSmDB6sRP85RXoW+O9207O8Uy0pC0JwQS0JgiZxZD0d9V4342sowhdt4KSkZ+us3L3de7Rb/JjlbCSTPud0TnHDXl7aK9Sa25tYpEobmBMBuJjOOlpRVXtn++/wBf+0vbk9KopqVg6EHwNOrcQooooAooooAooooAooooAooooAooooBIpFNg6gH0U6igOTlshQAUhJA0BSDHhNcUbLYBkMtAnUhtIJ9MVLoo0FXf7uWlwsretbdxZiVrZbUowIEqIk5ACo7W59ghSVps7ZKkkKSpLKAUqSZBBAyIImryijQVt5sG2ex8RltXEILkp65AAGLtySB6Kqx5P9nDS0bHhiH3GtNRQFZf7Atn143WkrVAEmdBpzpzOw2EdVtI8JqxoqPtx86CJ/RrfYfWaSplFP2w91V2DhV1s/QKmlAw5ZeGX3UtFSyFI90dCfWT99NtnSdTRRSCTRRRQQooooAooooAooooAooooAooooAooooAooooAooooAooooAooooD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1028" name="AutoShape 4" descr="data:image/jpeg;base64,/9j/4AAQSkZJRgABAQAAAQABAAD/2wCEAAkGBxQQEBQUEhQVFhUVFhUXFhQVFRYXFxQYGBccGBcVFRUYHSggGBolGxQYITEhJSkrLi4uFx8zODMsNygtLisBCgoKDg0OGhAQGywlHyQsLCwsLCwsLywsLCwsLDQsLCwsLCwsLCwsLCwsLCwsLCwsLCwsLCwsLCwsLCwsLCwsLP/AABEIAQMAwgMBIgACEQEDEQH/xAAcAAABBQEBAQAAAAAAAAAAAAAAAQIEBQYDBwj/xABLEAABAwIDBAUFDQQJBAMAAAABAgMRAAQSITEFBhNBIjJRYXEHQoGRoRQjJDNSYnJzgrGywdE0U5LwFUODk6KzwtLhFmN08Rej4v/EABoBAAIDAQEAAAAAAAAAAAAAAAABAgMEBQb/xAAvEQEBAAICAQMBBgUFAQAAAAAAAQIRAyExBBJRMhMiM0FhcRSRocHwQlKB0eEV/9oADAMBAAIRAxEAPwClApaKK9A4paSkmkoM6im0UgWaJptFAOpJpKKAWikpKAdSUlLQYoq/sN0bh1lbxTw0JSVArkFcCYSnX0mqBaSDB1FQxzxt1KlcLJuwk0TTaKmgdNJSUUAtFNooBaIpJpaYJFJTqKNB2pKdTaCJRS0lAJRS0lICiiigxRFSrCwcfWENIK1HkBp3k8h3mvRt3NwENwu5hxf7sdRPj8o+yqeXmx4/K3j4ss/DEbF3afugVpThbSCS4rJOQmE/KPhVVcW6m1FKhBFek75+UOzskKYQeK5BQUM4YaBEHErqggeaM9NNaXduytdoBt7ouogkdk6YVDWQdQeYzrHj6373c6ab6Wa68sRsLdt+8PvaIRzcVkgenme4V6Xu/uWxawpQ4rg89YyT9FOg8TnUbevyg2WzAWyoOOpEC3ZiU9yz1Wx459gNeObd312jtpwsthQbVPwdiYKeZdVqtPaVQnuFVcnqc+TqeFvHwY4d16jvr5TbK3SphCi+4roq4UFDecGV6FQz6KZzyMVmNpWKX0BxvUgEcsQOYyOhrHI3dtrNOO9eC3ADhZaUMIMZBb0EKPzWwdOtXpVsAQ3ExgaidYwJ176hxZXC7lS5JMpphSk+rXuptembX2chVktOECbgZgZ/EiPvPrrzq7ti2opV6D210uHnnIwcvDcEeilpK0KRRRRQBSikpaYFFFFAd6SnUlBG0UtJQCUUtFIACtfu5uK6/C35ab1iOmodwPVHefVWo2DsC2sGE3D5SFYUqU46QEtkiYTOhzjtNYrfjyuqCFJ2eMIyHuhxOZkEy22erkOsqfo1zub1d8YfzbuP00neTebT2xYbEZAWUokSlpPSed741P0jAHaK8Z318qd1ey2zNuycsCCeIscsbgzz+SmBylVUFnsa5vSbh9ZbbWSpVy+VKU5GvDT13Tyy6IjMip7G2LeyITYNlb0ge6XIU5JyhuMm5mIblXLGaw927rZ1PCnvd37lhlLjqAieqypQD2GJxlrVKY5GDziM657C2xeIKmbJx4F/oqbZkqcj5ISMQMDVMGO6pu8Oz7tCQ7cqIXrw8QxtiR0ltgy3mdVdLt5TF2FtK44pRaol10YSGkHEuSCcSUZr006vOKNDa8Y3YYtk8S/eE6lhtSSqZzDjuaUHtCcavo05e8TrwFrs63wIV5jaFEucsRTmtwj5SyY7BSo3abZh3aT8q/ctrSpQ54Vu5ttZiISFq7hSXG9Rw8CwZDTajEJCpd7MRMuPH6RidE1JEp3aQwC9fvniAGG21JWoGMgt0nAjPzU4jy6NenhQUoEaHCR3CBFeYp3TdgvX7vCKUqUG1jiO5CY4Kcmk/SIPzTXpyYx5aSI7I5eynCq22gmLVf8A5Kf8lNY3eBmWpjMEernW12gn4K5/5CT/APSms44ARnocvXU+LL22VHkx3NMRSU9SYJ8aSuw5ZtFLRTBIpRSxSigG0tLFFM3aKSnxSRQibSRTqSKASKQqjM8s/VToqLtJUNL7xH8Rj86jndY2njN2RC23t1++XxLlwqjNKB0W0ZEwhGg1A5k9tVd5c+51NqLYVBUoBaUqBgBIJQronMnWdNKlJeSiMAkmBjUM+tHQT4JqMraq7d4LwjiBEBSglRQVKkKTikJVGhAkTlFcXLqdOpj3Vi5s65u/fr50sNKgwuS4tOcYGiQop7CopR2HlS/041bDBYNlKj0eOo4nlTlAcAGGcui2EzzKqcjYb75Dl86WUnpQ4Cp1fOQySD9twpHeaF7yMWYixb6XN9RxOH+1gBIjk2E+JqCxU7UYuLdxC7jGhSkkpChET5qk+ZI81QkjURnVrb7aKWwxZNpbLgTiS0hSlvKiSCASpYzMJmByTVDdXrqXFG4GawCptSSmUnNMpOcGZCtc5Bq7d3xSwgtWLSWwRClicS+ULdPTXnyBSnupBJG6kKLm0HuHH9UClx4CND/Vscj0s/m0P73sWoKNntBOUKdBJWfpXBGIjuQEpqIzundPgLvF+52zmA6CFHvatU9M/SVhHzqlL2hY7PMW7fFeH9a6EurB7UNfFNHxxK76kSDb7IvLxPHe6FvmrE4oMtLjOGwc3SY1E+Ir1wpAcIGgUQPAHKvIHNr3e0XSPfFAiXMILiw3zxKIOFMT2CvX1IwuKT2KI9RinCq2vQfcrsmfhCSO4cFGX31mbwwgnw+8Vqb4fBHfr0f5SKy158Wr+edPEsmRd6x8T99Miuro6R8T99Miu1PDlXybFEU6KSKZEilApQKUCmCRSU+KKDdaSKfFJFNE2KSKdFEUA2KrttLhCRMSrPKckgkwPQKsoqq2uEqUAowEjTmcRg/hHrrP6i646t4ZvOKouJEBAM9p6xOGBl4q55VzttuqtXHFISOKSkB1QBU3hBSShZ+LJnVOeWtPhOOQDBjLnrqBz6upp2yd4xbAlppPHUokvEYljM4Qkq6LcSc0jFnrXJydLBMRsC6uffLxzgNq6XvgONfzkW8415+cvCM+tUgbTtrL9kaxOD+vdwrcntRlw2tfNBV86uTGy7y8HFeIaaUZLr5KEr+gDK3z9EK8RUhb1jYjoj3S98t5IKQfmWwMelxR8BUFjP3F97pd+FEqC1CFYpWiYEpWqdciQrI9xq4TvFa2OVg0OJpxyQ46f7YjC3/ZJHjVSEt37pLi0srUsy4EdFQJnptI0VHNIg8xzq4x7P2d1U+6HhHTfAIB+ZapOEaZcQq9FIINvaX+08SxIaJ6bqlcNoZ5431npHtAJPdVinYtjYgG4X7oWPNSVMseBUffXY+aEVV7R3mu71YSnESckCCtcfJbaSIT4JFTWNx3Zx3zyWCfNc99uCOUMJPR+2U1JEt1vit1It7ZIabJgJbHAaST52FOaiPlLJNequJh1Q7Fn768zXeWNoMDDIcd04lwouOEzlhbRCGj3wT316Y6ZdV9NX4qcFXN5+yPfXN/5aKy131FeFai6PwR/ueb/wAtusxc9RXgalgWTJvDpHxNMiur46R8a5xXZw+mOTl5psURTooipEQClApYpQKYJFFegbM3dslsNKWF4lNoUqHIElIJgR20Vmvq8JdarRPT5fow0UkU+KSK1MxkURTooigGRVBfpCnVFSgkAwnmo4QCY7M1eytDFZwWqVEuOKgLUT2qhRkDPTIDt1rH6zL7sjT6ad2uL90EA8NOEQvpqzUYTy9NLZbYtbRKS0yF3BAKnXIdKFESQ02fe2wD2hau8VxvblKm1JQkAKwypROZx9up09lTkNbPsRnN07rLoKGp+bboONYz1cUBl1a5mXlvx8I6Xb/ai1FAWoDrrxdFIAHxtwshKddCR4VORu9aWgxXL3GV+7ZVw2p7F3CxiXrohP2qrdp723FzgbQISDDaAkAJnQNMIGBJ8AaerdB/hqdu3EMZSE3CiHViJ6LKQVIEwJUEgTPKkkgWuwnLpYNoSSZKkKcQ2toRmS4ohKkfOBHeBV9ZbsWlqkru3+KoZlu3OFsHWF3Tgzn5iT41k4etl4TkojoZY0qxZBTZ0VPKJq9tNyrt+Hbsi3Qcwu6UUqI/7bABcPoSB30gnO77pYSW7FpLSTkeACgq+suFS4v1wapLZu82gvA0lazOaGUnKc5WoaDvUYrSC02bYpBVNwsR0nzwmpHNLDZxrHcpXoqBtLf1xaOEymGxMNoSGWB4NIjF6c6ZJOzN0U2ikuXNw0haCk8FuXlziEhxaOg3ryKvCvTXDLqvpn8VeM7F493ct48amwtGNLYISkFQAKiNBJHW8K9kJlw/SP304VXl3+yP/Wt/gRWWuOor6J+6tTdfslx9Y1+Buss91T4H7qeIyZh8dI0yK6vDM0yK7XH9M/Zys/qpsURTooipoGxSgUsU4Cmaa3tFaUgA5AAD0UVEpar+zx+Fnvp8UkV0ikIqxU5xSRXSKSKCRrxzA2tXYkn2Ze2smi2UczkABmrlA7OQk8+ytLt1eFhUakpA/iH5A1llrKxmZBJ7gJV+g9tc71d+9I2+mn3bT3rEu4WmZW6pcDMAdFPyiQlIzmSQKn2+69tb9K6uAs6lq1IIHOF3TnRA+iF+NUN86oKQEdYkkCDqs4RA1JyPrq2Y3NunIculBhBzCrpRQojmW7cAuH0JAPbWC+W3Hwlq3wbtgU2LSWeRU1PEUOxdyuXD9mB3VQPXrr4cUokJHSXgTigKOqyTz7zFaVFrs60EqC7lY5vEssyOaWGyXFjuUseFQ9q76Orb4bR4TQOSGkIaaEf9pIhf251NI1bu9vc7ZghsqEiAERqdSFGS34pgmmnad1eOEIKsSj1UBTjq/TmonPlFWWyFbPUFOvsyoFIwpe4LCtcykDGDl1UqAPdUt/fzhpLdohLSDlgtkBlJ+k58Yr0k0GZZeT9YJXfOpt5BMOqxvKVyPARKo+lh/OpnD2dZAHhm4WPPulYG5+bbNmVDuUo+FZJzaT7pCQcOI5JbBK1E9+pPhVzZbgXSwFvJSwlWfEu18MnwQffFH7FPtFZNb3O3jzNuyVJQXGwG2kpZZTCgogNpAByTHSr0ZHX9P51htj7Js7R9lfGduHA8zhKGuGyklYAnGcaszqAPA6Hbs6jxpwVf3P7JcfWNfhbrLODI+BrVPn4Hc/WN/hbrLODKniWTNuDOmRXVQpsV2uL6J+zlcn10yKWKdFLFTQMApwFLFKBTBKKfFJQklXAlU6zmI0jx51yiktUQgd+frrpFV8W/ZN/A5Ne66c4pIrpFEVYgz+9K4S2PnKVH0U//AKqgbxSOXV0zVkPZme6rzb6k8YBZMJQOiDqVKM8+wCq1W0IBDaQBGvgrWa5PqLvkrocPWEQ7bbLti8VNYkrwcPEmAuCQpQ4mqc/k1yF7c3bhSjGpasylsKccV4nNXpqwsbi0CnHLlrjLCyEBbpbby5lDfTcP2gKnXW/LnD4bMNt8mrdIYbjnOHpK+0TWS1rkunC33HdTKrt1q17Q4riv93vDcn+Ippm29nWLbaUNquSsqzfXgEQOVumTgnniKqqTtB1xWBMyo5IQCVK8AMyaTa+xrq1Slx5h1sLkgrSUnxUnrJ+0BNHZ6iXs7ch57pcW2Q1OTzjog8yEtCXCoDlhq7Z2Ls+2EuOPXRGulqx6zLh/w1i2NqOITCFBMznEqM8pPhVvszdC9vemGXVJ/eOdBsd/EcITHgaIS/Xv0i3BTaJaYEQRatgKVl5z6pWo9+Ks7c7xPOrKgMJOq1ErWe8k/pWj2fuawwpKrm7aVGZZtkF8qHyS4cLY9ZqU69s60nh2yFKEQu9cLpPPJlOFH30+gpNyLVy4v2CvG4kOonXCg4hBJ0Hhzr1Zk5j0Vhdnb3vXd1bsocUUB5o4G0JbaCQtM9AAA5HmJrc2+o9FBL98fA7n6xr8LdZc1qXv2O5+sa/C3WWpwVnopIp4FLFdrh/Djk8v11zilinxRFWoGRTgKcBTgKAZFFPiig3UJyoiusUhTQi5RSRXXDSRQTFbSRxbl3MAJIE69UREchNRuGgCJk4oE5wk6aZaSa4vHirURJxFZgDLpHtOmU09y0UltaoCYSoiTKsxhHdXFzy3bXVxmpIbsjdJT6EuvP27DapIxrK3TBIJDDYK4xSOlhq5bstm2w6SXrpXynVi2Z8UttkrI8Visiy+4QltpZxHLAhOZz5EdInwq8stw71wY3Gi0g/1l0sMjxhZCj6jVHa/pZO78FpJRapQwk6i1bDU+Lvxh8cRrNXO3Vqc4mJSTBk4iSqfl4ut6a09vunZtD3+7Lh5t2jRI/vncKT6EmqjbezrN14pY4lvAAHEVxUKynpKSAUHPsIoCbs3e5m3bCm2rZt0yS42wFuk4vlLkIyjIRULam+T1yqTxF5yFPLKo8E6D0GpVhuKmAq4vbZsEAgNFVw4ZE6NiBl2qFXLeytmW4kt3FyRqXnAw34hLcqjxVRNC7YV+9fXALhSDAwo6PoyzPrq02buLevjEi2dw83HYaR9LG6UgjwmtF/123b/ALMm2t+XwZkKWfF1WI+0VQbR30ceVJDjp7Xlkx4DP7xTGmn3c3XTZXLDjt1blfFSA0ytS5mYCnICZy6s5+ytrbjMeivL9zLty6v2UukJSlXESlI1UjpATmdArnXqNv1h4igl86fgd19Y2P8AC1+tZitO7+x3X1rf4Gqy5ogqjQNfGnYaVsa+JrphrtcH4ccnm+uuWGjDXXDSGrlZmGlAp3o/KlCTQZsUU/B3n2fpRQbvhpIrsU03DQg5RUbaLmBlxXYhR9lTsNVW8hi3UJjEUJnsBUJz5ZTUOS6xtSwm8pGLavFBICU5DDn6M88hUO6dXw1FSpyAiSBOIHzY5CrVRYQMziOffoY/4qPfOIewNJwoCnAAtZwpBOUqichiziuLXVx8p7W/a2EcNnCxkBht2Usk6dJTkY1ExrJ1qout43HFE6kxKlkrUY7zV8NgWCc3rx58/JtmcMH6185jwTTzd7Pt/irJtR+VdvLenvLScKPYar6XMmFvvwE41yYCUAmT2YU+I5VAvEOMrU2tKkKTqlYKSPFJrevb9uhGBlZaTybtWkMJHgUAH2msz/ThcUQ978lSicD5xRJnJzrA59tLodq87UeIACsIAAhI/M5+2pFjsC5uzLbVw+e1KFrA8VZx661ze9Nvbn3i3s2SJhQbL7o+25iz9AqJfb+vOyC6+sR1QrAj+FJA9lOEZbeTi4Tm+q3th/330YvQhGJXogVOb3V2e3PFvHniPNtmMAH9o8YPiBWXVthzPAhKZ7ekfy+6uS7p9wklaszmE9Ef4Yp9l09C2O/aM3DSbW1UhS1KQXXHy4sjAo5ojCnMDq+vkdZbdYeivLvJ2zivMUYoS5KiR0DgUQe85RXp9sOkM/VQGgd/Y7r61v8AAzWXKhWodSPcdz9c3+BqszRDqmZ1Vl5xrrhNDAzX412w12fT/hxyef8AErjg/n/ilCa64aMNXqXOKUJp8UoFBmYaK6YaSg0nrQRBkCIznKAcu2let1IjEkicxI1HaKwuyL5bPTSkEEQAV4USSMzynT11Ke2+XBKBhEQQmDnPoGckVzf/AKGEw3/Rq5PS6zsn82rAnTPwrOb6ZoaRBMrxQOxAz/FXK0284lwhUuJGXmpUPRz0OlRd69oha2i2CQG1EylQKSo4YI5GUipfxWPLxX5Rw4cseSfCoGzDzCeySZPyieyq7a4KFNmRzVIAykxll3VLcfcJzVGfIjzR83POuVptEWz4WtDS8KP69suDETIOBWRIBkSKw5eG7Hyr20OukBJWudEpBJPgE/pV1Zbj7QdEi2dSn5TuFkDxLhTU5zykO4cKXlpEEYWUIZA7hgCTFU11vOt0yUqWflOLUo1BavEbkBuS9e2qNBhQpT6+UjC2I9tZz/pp1ZBYi4CiI4RlWZyBR1gcxypjm2XjphT4AfmTUrYl4kmcSmy2niKWBOSSkdEpgjNUwAT3mglna+Tm+MF1pDAPN91tv1gqn2VPZ3KYb+P2iwnuYQ4+fWAAKo7zbREKSEqKsUEKxmAYBVphJHLuqF/SLqvOw+CU/nNE2LptWtlbLb1F5cEHmW2UH+GVV3G2bS3ENWFqjvfK3z49MgeyvPVrWo9JxZ9JA9QMUW9gXDCELWexIUo+oTUtUtx6Rszel26uWmwpstp4sobaQlKBwlZgpSIzEa1qrU9IeNYvcDYj1u4tbrS2UqbUE8RCkFZwq6uIAmAc/pCtnap6Q8e+ka/dPwO5+uR+Bms0TWkdT8DufrkfgarNlNEFVtt1l+P5mu5H8/8AumWaOk54/masbexWvqIJ74y9eldf0+UnFLa5fPLeSyIOH+f/AFVlbbBeX5uEdq8vYc6VezHE6p01ggx6qsr3bKlPm3QQlzOCel1RjPcJSPbVHqfV+2T7OyreD03ut9+4iObuLB6Kkn2D0RNQ39mLSeRGehn9Kn2TT1ywhYJBLoJClSOFhBMhQgGcoE1aKaRiUEECDMIVofAGKyYet5Z5ar6Xjvhlfcavkn1UVoVbPM/Gu/xJ/wBtFX/x+XxEP4LH5rw3aSVFlKEpxExMEgJCiCno5yqQfb2ZcUWj4BHRUcWIpBxE9DNMfeO2KvdnbKxqZaRJMcR3sQlfVnvjl399c7qHLhxKTqpxIOnUCEgA+ByHdWD22Y71+a22S6U7W0FvKQkN4igYVICsLignQJGpOUQBIrpbPpUAVqxwoJBXksCOqpOZkHL0V2KUJcSQjCqCMUyqM0GT2+k/fXZAOJSgEyoyoxmSR2Dn31V9vjjPCN7cTeIAyI0ByBOio5xnXJnYjl844pC2GwiApVw8hoGQQMIMlR6J0FRrppST1UwYAMnme89tVTV+sLXwwnpqUrMEnXLnWi2WbiWMbBrcphA9+2hbJPYw28/z7QlI9tTRu/sxMS7eOwcy22y0Fc88ZUe6sR7tul6KjuSkfoTXBy4dPWeV/EQPUCKO0um8v07OaaVgsVqVgOFb10uRyBwISEz66qNhbJtni4UuONIKMLilJ4gbBIIKcOazKIjLQ1ljbKUkqBKgNVch4mrjYzi0WF2tJIJctkJOv7wqGfcoeuldn01Dew9loyL146cvi22mwf7wqNdw5s1s9CwWuDq9cr9qUACvPw86rVxfoUR90UwtAwFGT3mSfbTkpWx6IN7GWSC3a2DUaEtBax9pajXK48pL8QLopHY02lA9BQgffWRtN333Pi7Z5X0WVq+5NW1puFtBzq2T32khv/MKaNDa/wB1tsO3l2FcR5aEIcx8RaiOkkhOSjnmK21oOkKzO6O7D9gp03KcBW1CUBSFDrpzUUEgHX21prM9IUGvXz8CuPrk/hbrMhVaR8n3FcT+/H3N1mZpA/dxJVcKAwziPWEjztRWqurBSknE8sExmmEpA55c8u01k93govOYOtiEZgfKnM901otuWAUhSUvhteEwtw44JSoDInkcJy+TGUzT5v8AT+396XF5y/f+0cHrJnEeGcKsgMDhBmBmYOdQLvayg8bZCcLpSAXghJJPDxJUpRJMkAajnVg/e2xUElTeIBIkpw8hJBI8edVo2y6l9q2MrxBAUtlsFKkkdYrGInTuqjGdrrekTY1tcXFkvAqHQ4kDEqEJSBmIzA9Aqw20hIfa4bba21LwOcPJaJjCuUHQZzNThsNTrCglBbXPROEwOkZOFWRy7Rzqa7u3iKfe0iBBjCmcu4gjOpa7Rl6Q/wCjE/Ld/vFUVNG6/cf7xX60U09x5Nu3t0I4iG2lKU4oqLpIBOUJSAewk+ACdaztntLghQXkQsuJVmSVZCCDGRjn+VRLB0pVkABhIIVzPdORNTt47U8bhgJCFGZEHIdHMnTNKvTT92WpPhmuM3b8n3TSC8jAVrhSceUk4klSiANBigA9qqEKdCYlKEkTOcmR2kewaVY7Dty2ppQClQ4FwkHqt9ODHaR36Vztt2L5BAUw5gOuLACk/KAKu05+NV543O2xKTqKN9ahrEAkzA80TEmc8qm7uvWSGU8axDrmZK13LiBGLogNoAA0HPOu7+7NyXFS0DBkDG2AftFWHMd9M2huS86rotsNAHncNEkHmQgq0/OKsmXUmhOlw3vVbMfFWdgidcYU6r1qcpo8oKkfFi0aiAOFbNZAaRINVKPJ2vm+z4Ss+1KDUtvycdr6SI5JdmfSgU9nsza/lEuXkYTclQkdHhoCcu0YINSdlbSR7kS67bW60qecGAgpQsobRC1hJEqBUfVTUeT9qJLrniEJP3mpz+7TS2G7VKlw2HHJhMkqXEkGREpPqo3fgbcW97GW+pabNbPaGEk+tazXT/5IeT1H2mxGjTLY+5Bqj2huCqJZXM54Vfqn9Kor7di5bObRPekj7jn7KY21915QX163T57cBWn8MVXL3mLnWW8v6alH7yaoG9lqSyVKBSZPRVkY7ardDqPDP/bQcemblNl11byRCUNqQZ1kqQeyttZjpCs55K7Qf0VcO54jc8Puw4GlcxrNaSzBxD+fypCry7HwF3veH+n9Ky5Fai8HwBz68/eP0rMYf5/k0wdu/aqcW8EnDmmVZ5CVSdewVvLDZrBSSG2yCNYBnpKBz9HsrN7A2YWm7hbxSlDqUYTKZAlRkggwekKxvlQfacLXBKSEpXOECOsO7vp5Xdkv+dljNbr1y5uLdsDEtlEFOqkJgAj8qjO722KMjd2/gHUq9iSa+cLVOvIwewagimvJhGsnLn4/8Uag2+gHvKBs9uZfmTIwNOqkeITGoPqqIryn2Z+LRcO/QbT/AKlCvATOFEkDokc/lq7K0u6TjYQviJCjIzw4o15nwovU2cepJ8qTJEi1uiDmDhR/uorzVu9aSAMCcgBojlSVHd+D0td0t3mnrRFy5ilyZSSCnJRQk6a5D1U7aFpwQytoEqUytw9qhxGwhGXMl4+qrLa207VLSUsLQEpSQEpGWZChy1BRE/PPaac3tS290ghSFJS0y22YOHEVKxHTlCNfHlWv2YeP2Y/dl5/WuZaSOucJykKVBz8TXZHBE9Jv+MfrVJvRtBnG+QUEqCEDAEkmCiSDEmAFa5eNSWrhtTLCQp8lZWcFu42kLxHAniLXnlw9BGvfWfLq2Rqw7kWaXWh5yJ7s66OXbaRmrKM+Q9tZLb9mpi4bWlsG2SkJcUrhgFbmEDozJIWAJjmaFOtc20nxSn0VXcsvyiWsWhVvFakDC+1Pe4n/AEzXJ3eO3kDjNgc+sqe7ICvPxatIUoFtSoURk5hyOafMPIj1VHc2ehTyVDiJRIlEpWY7lDD3cvTUt0unq7G1GVplLkjTotqH3ikewpuAoqUcbLKAIjUqXJI+tFeeu7KvnJVaJKWT1AVtk6QqSvpdYE59vZV5vTsu8ccbFqT72htKzjQOkEJT530OVR3dn006UCIzyJGp0n9KcGh3+s/rTLBlwD30ypSUqiAMJjpJyMHMaipFTJV7VtEcFw4dEKOp5JPfXlB4fLXuAPsINe6WrGpUMsDhzGR6CuR1zFZS62JbFwAtpSSBATKefYMtJ9Qqm8093t/TaXt62udwWQNiqPbdHTIZNoGgy82rSyb6Q/U1R2tgplktMvOIRjxwTiAVEaV0t3bpoghbTg+ckpP+Gq56njv5n9nlGwvUD3ArIfHq/Ef0rNcDF5s+iakXG8S/cnDVbqKuIpRwKByKicgfGnbA3nDDT7pZd6ARKFDAc1EZHMH/AIq37XDW9wvZfhpbGUMIlvIITMIk6DkBNYXfLYKnVpDLD68ZdWshlWSllAEZZZIynsqVf+V5GFSfci8wRPGA18E1TnyjYRj9zuQejCrgaZnUt88Ueip+6ZdwvbZ0obbci+lXwV0DkVBI5nWT311/6Cv1Jn3PBCUzieYERM/1mQq2/wDkdSzHucwojV8nPSeikE+ExlVafKe9OVoyCQOspWUCMsKkiYy8Ke9lrTnb+TS+WlKYYBEmC8jRSiQejPf6jV/utuM9bhfEctTIBGFxStJJM8PsUNKzdz5R7kJC+BbSpSgQQ8QMMKke+6kuEmo6/KZd4Y+CgDToOkgxGRUTBgR6+2i/Aka1/wAn7ylqULm0AJJAK1ggEzBGDI0VjB5Ub0fuP7ho+0pk0lHQ0+j8DcAyIVGE48lTpGedMuLVKhhGE88JII9KSale5EwkckxHdAgU1doCrFziNOUz+dAUz27zDnWt2VHvbbM+ysxvPuA2oJWxbJBGRQgAZclJjQ1u07OSJiIUSSIyM61xOyRgwEApw4QPAQKA8T3j3Juhbr4Nq8VmICSpXMSYmnW2wLtSUldpcJUUjEOE5krnoO2a9IuN0ngbjhLGFTLoZHEWMDqgME5ZAGc9aym6u4+1WBdG5fWsqt1JYCbtxUOlQIV0iAkwInvNF7EYPefdu9xJLVrd6QrCw9n2aJ5Z+uqMbD2iNba9H9g//tr2XYW7+1Ue6C8t/wDZneEPdWKXssAEOZHXM5d9Vu5mytuC+R7sXdJt4dxYn0KBPDVg6qyevhNHj8yjzrZdntMutNRfIQpxCD0X0pSFKAJ0gASTWl8qbN21fqSx7p4ZQVe9B0JKi458jKYw+yrbdYbwKvmBcm6SwXUl3Fgw4AZUCoZwQI9Nd9/tobaYvVIszeFlKEAKQwXEqURJOPhnOTGvKjo0Hye3dw4wUvpdK21kS4lcqQoYhJUM4IUPVWmLKp6p9RpGr3ajSbBSi+oOsKNxiQgFt6UkApwgjIKEfO8K0VreXK23F8RYLeGBhT0pJBmU+GlLcDNbeeU0bdIbUoFvMjzemo5j7XsqK/YBTqXCDKQQNY9I9JrY7S2g+2GzxVDGBkEpOYiTmO+uO0dqXDTqmw8o4TElCCTkCJhPYa5mVx7yls714+f+WmS+OmZM0YjWptr66cacWHFSjDAwJGLFIOqeUCuY2heQTxRkD5qD/ppTglks33+n/p+9mcdSVdK0fBGpbB9JNaJ3ajjaG1uXQCXUBaZSyPEDIzGXbrWN2p5TLhN17nYhSStCeMQFZEgKUEhKQAJIznSan/B7vV/z+aP22nnW0kQog5QYM5VwbeSpGCVyJUThCgREHLIj216Bvxv7tCy2g/btujA2UBOJpokhTaVSTHzjUHYnlI2i/csNKfSEuPNIVDTUgLWEmMuw1vw4fbPKjLk3WKtFHiJgSARolQMTnE86gOWDqSkltcHQ4TBjXOvUd6d/9o2t7cMJdBS0sCSyggAoChJw/O1qJb+U7aCnY4rWHEgZtoxGVAHNIjQ1PKaKdsJbbIceQlIQse+Lk4FQAQjsHdVx/QiUKOFpeKPkSmDB6sRP85RXoW+O9207O8Uy0pC0JwQS0JgiZxZD0d9V4342sowhdt4KSkZ+us3L3de7Rb/JjlbCSTPud0TnHDXl7aK9Sa25tYpEobmBMBuJjOOlpRVXtn++/wBf+0vbk9KopqVg6EHwNOrcQooooAooooAooooAooooAooooAooooBIpFNg6gH0U6igOTlshQAUhJA0BSDHhNcUbLYBkMtAnUhtIJ9MVLoo0FXf7uWlwsretbdxZiVrZbUowIEqIk5ACo7W59ghSVps7ZKkkKSpLKAUqSZBBAyIImryijQVt5sG2ex8RltXEILkp65AAGLtySB6Kqx5P9nDS0bHhiH3GtNRQFZf7Atn143WkrVAEmdBpzpzOw2EdVtI8JqxoqPtx86CJ/RrfYfWaSplFP2w91V2DhV1s/QKmlAw5ZeGX3UtFSyFI90dCfWT99NtnSdTRRSCTRRRQQooooAooooAooooAooooAooooAooooAooooAooooAooooAooooD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1030" name="AutoShape 6" descr="data:image/jpeg;base64,/9j/4AAQSkZJRgABAQAAAQABAAD/2wCEAAkGBxQQEBQUEhQVFhUVFhUXFhQVFRYXFxQYGBccGBcVFRUYHSggGBolGxQYITEhJSkrLi4uFx8zODMsNygtLisBCgoKDg0OGhAQGywlHyQsLCwsLCwsLywsLCwsLDQsLCwsLCwsLCwsLCwsLCwsLCwsLCwsLCwsLCwsLCwsLCwsLP/AABEIAQMAwgMBIgACEQEDEQH/xAAcAAABBQEBAQAAAAAAAAAAAAAAAQIEBQYDBwj/xABLEAABAwIDBAUFDQQJBAMAAAABAgMRAAQSITEFBhNBIjJRYXEHQoGRoRQjJDNSYnJzgrGywdE0U5LwFUODk6KzwtLhFmN08Rej4v/EABoBAAIDAQEAAAAAAAAAAAAAAAABAgMEBQb/xAAvEQEBAAICAQMBBgUFAQAAAAAAAQIRAyExBBJRMhMiM0FhcRSRocHwQlKB0eEV/9oADAMBAAIRAxEAPwClApaKK9A4paSkmkoM6im0UgWaJptFAOpJpKKAWikpKAdSUlLQYoq/sN0bh1lbxTw0JSVArkFcCYSnX0mqBaSDB1FQxzxt1KlcLJuwk0TTaKmgdNJSUUAtFNooBaIpJpaYJFJTqKNB2pKdTaCJRS0lAJRS0lICiiigxRFSrCwcfWENIK1HkBp3k8h3mvRt3NwENwu5hxf7sdRPj8o+yqeXmx4/K3j4ss/DEbF3afugVpThbSCS4rJOQmE/KPhVVcW6m1FKhBFek75+UOzskKYQeK5BQUM4YaBEHErqggeaM9NNaXduytdoBt7ouogkdk6YVDWQdQeYzrHj6373c6ab6Wa68sRsLdt+8PvaIRzcVkgenme4V6Xu/uWxawpQ4rg89YyT9FOg8TnUbevyg2WzAWyoOOpEC3ZiU9yz1Wx459gNeObd312jtpwsthQbVPwdiYKeZdVqtPaVQnuFVcnqc+TqeFvHwY4d16jvr5TbK3SphCi+4roq4UFDecGV6FQz6KZzyMVmNpWKX0BxvUgEcsQOYyOhrHI3dtrNOO9eC3ADhZaUMIMZBb0EKPzWwdOtXpVsAQ3ExgaidYwJ176hxZXC7lS5JMpphSk+rXuptembX2chVktOECbgZgZ/EiPvPrrzq7ti2opV6D210uHnnIwcvDcEeilpK0KRRRRQBSikpaYFFFFAd6SnUlBG0UtJQCUUtFIACtfu5uK6/C35ab1iOmodwPVHefVWo2DsC2sGE3D5SFYUqU46QEtkiYTOhzjtNYrfjyuqCFJ2eMIyHuhxOZkEy22erkOsqfo1zub1d8YfzbuP00neTebT2xYbEZAWUokSlpPSed741P0jAHaK8Z318qd1ey2zNuycsCCeIscsbgzz+SmBylVUFnsa5vSbh9ZbbWSpVy+VKU5GvDT13Tyy6IjMip7G2LeyITYNlb0ge6XIU5JyhuMm5mIblXLGaw927rZ1PCnvd37lhlLjqAieqypQD2GJxlrVKY5GDziM657C2xeIKmbJx4F/oqbZkqcj5ISMQMDVMGO6pu8Oz7tCQ7cqIXrw8QxtiR0ltgy3mdVdLt5TF2FtK44pRaol10YSGkHEuSCcSUZr006vOKNDa8Y3YYtk8S/eE6lhtSSqZzDjuaUHtCcavo05e8TrwFrs63wIV5jaFEucsRTmtwj5SyY7BSo3abZh3aT8q/ctrSpQ54Vu5ttZiISFq7hSXG9Rw8CwZDTajEJCpd7MRMuPH6RidE1JEp3aQwC9fvniAGG21JWoGMgt0nAjPzU4jy6NenhQUoEaHCR3CBFeYp3TdgvX7vCKUqUG1jiO5CY4Kcmk/SIPzTXpyYx5aSI7I5eynCq22gmLVf8A5Kf8lNY3eBmWpjMEernW12gn4K5/5CT/APSms44ARnocvXU+LL22VHkx3NMRSU9SYJ8aSuw5ZtFLRTBIpRSxSigG0tLFFM3aKSnxSRQibSRTqSKASKQqjM8s/VToqLtJUNL7xH8Rj86jndY2njN2RC23t1++XxLlwqjNKB0W0ZEwhGg1A5k9tVd5c+51NqLYVBUoBaUqBgBIJQronMnWdNKlJeSiMAkmBjUM+tHQT4JqMraq7d4LwjiBEBSglRQVKkKTikJVGhAkTlFcXLqdOpj3Vi5s65u/fr50sNKgwuS4tOcYGiQop7CopR2HlS/041bDBYNlKj0eOo4nlTlAcAGGcui2EzzKqcjYb75Dl86WUnpQ4Cp1fOQySD9twpHeaF7yMWYixb6XN9RxOH+1gBIjk2E+JqCxU7UYuLdxC7jGhSkkpChET5qk+ZI81QkjURnVrb7aKWwxZNpbLgTiS0hSlvKiSCASpYzMJmByTVDdXrqXFG4GawCptSSmUnNMpOcGZCtc5Bq7d3xSwgtWLSWwRClicS+ULdPTXnyBSnupBJG6kKLm0HuHH9UClx4CND/Vscj0s/m0P73sWoKNntBOUKdBJWfpXBGIjuQEpqIzundPgLvF+52zmA6CFHvatU9M/SVhHzqlL2hY7PMW7fFeH9a6EurB7UNfFNHxxK76kSDb7IvLxPHe6FvmrE4oMtLjOGwc3SY1E+Ir1wpAcIGgUQPAHKvIHNr3e0XSPfFAiXMILiw3zxKIOFMT2CvX1IwuKT2KI9RinCq2vQfcrsmfhCSO4cFGX31mbwwgnw+8Vqb4fBHfr0f5SKy158Wr+edPEsmRd6x8T99Miuro6R8T99Miu1PDlXybFEU6KSKZEilApQKUCmCRSU+KKDdaSKfFJFNE2KSKdFEUA2KrttLhCRMSrPKckgkwPQKsoqq2uEqUAowEjTmcRg/hHrrP6i646t4ZvOKouJEBAM9p6xOGBl4q55VzttuqtXHFISOKSkB1QBU3hBSShZ+LJnVOeWtPhOOQDBjLnrqBz6upp2yd4xbAlppPHUokvEYljM4Qkq6LcSc0jFnrXJydLBMRsC6uffLxzgNq6XvgONfzkW8415+cvCM+tUgbTtrL9kaxOD+vdwrcntRlw2tfNBV86uTGy7y8HFeIaaUZLr5KEr+gDK3z9EK8RUhb1jYjoj3S98t5IKQfmWwMelxR8BUFjP3F97pd+FEqC1CFYpWiYEpWqdciQrI9xq4TvFa2OVg0OJpxyQ46f7YjC3/ZJHjVSEt37pLi0srUsy4EdFQJnptI0VHNIg8xzq4x7P2d1U+6HhHTfAIB+ZapOEaZcQq9FIINvaX+08SxIaJ6bqlcNoZ5431npHtAJPdVinYtjYgG4X7oWPNSVMseBUffXY+aEVV7R3mu71YSnESckCCtcfJbaSIT4JFTWNx3Zx3zyWCfNc99uCOUMJPR+2U1JEt1vit1It7ZIabJgJbHAaST52FOaiPlLJNequJh1Q7Fn768zXeWNoMDDIcd04lwouOEzlhbRCGj3wT316Y6ZdV9NX4qcFXN5+yPfXN/5aKy131FeFai6PwR/ueb/wAtusxc9RXgalgWTJvDpHxNMiur46R8a5xXZw+mOTl5psURTooipEQClApYpQKYJFFegbM3dslsNKWF4lNoUqHIElIJgR20Vmvq8JdarRPT5fow0UkU+KSK1MxkURTooigGRVBfpCnVFSgkAwnmo4QCY7M1eytDFZwWqVEuOKgLUT2qhRkDPTIDt1rH6zL7sjT6ad2uL90EA8NOEQvpqzUYTy9NLZbYtbRKS0yF3BAKnXIdKFESQ02fe2wD2hau8VxvblKm1JQkAKwypROZx9up09lTkNbPsRnN07rLoKGp+bboONYz1cUBl1a5mXlvx8I6Xb/ai1FAWoDrrxdFIAHxtwshKddCR4VORu9aWgxXL3GV+7ZVw2p7F3CxiXrohP2qrdp723FzgbQISDDaAkAJnQNMIGBJ8AaerdB/hqdu3EMZSE3CiHViJ6LKQVIEwJUEgTPKkkgWuwnLpYNoSSZKkKcQ2toRmS4ohKkfOBHeBV9ZbsWlqkru3+KoZlu3OFsHWF3Tgzn5iT41k4etl4TkojoZY0qxZBTZ0VPKJq9tNyrt+Hbsi3Qcwu6UUqI/7bABcPoSB30gnO77pYSW7FpLSTkeACgq+suFS4v1wapLZu82gvA0lazOaGUnKc5WoaDvUYrSC02bYpBVNwsR0nzwmpHNLDZxrHcpXoqBtLf1xaOEymGxMNoSGWB4NIjF6c6ZJOzN0U2ikuXNw0haCk8FuXlziEhxaOg3ryKvCvTXDLqvpn8VeM7F493ct48amwtGNLYISkFQAKiNBJHW8K9kJlw/SP304VXl3+yP/Wt/gRWWuOor6J+6tTdfslx9Y1+Buss91T4H7qeIyZh8dI0yK6vDM0yK7XH9M/Zys/qpsURTooipoGxSgUsU4Cmaa3tFaUgA5AAD0UVEpar+zx+Fnvp8UkV0ikIqxU5xSRXSKSKCRrxzA2tXYkn2Ze2smi2UczkABmrlA7OQk8+ytLt1eFhUakpA/iH5A1llrKxmZBJ7gJV+g9tc71d+9I2+mn3bT3rEu4WmZW6pcDMAdFPyiQlIzmSQKn2+69tb9K6uAs6lq1IIHOF3TnRA+iF+NUN86oKQEdYkkCDqs4RA1JyPrq2Y3NunIculBhBzCrpRQojmW7cAuH0JAPbWC+W3Hwlq3wbtgU2LSWeRU1PEUOxdyuXD9mB3VQPXrr4cUokJHSXgTigKOqyTz7zFaVFrs60EqC7lY5vEssyOaWGyXFjuUseFQ9q76Orb4bR4TQOSGkIaaEf9pIhf251NI1bu9vc7ZghsqEiAERqdSFGS34pgmmnad1eOEIKsSj1UBTjq/TmonPlFWWyFbPUFOvsyoFIwpe4LCtcykDGDl1UqAPdUt/fzhpLdohLSDlgtkBlJ+k58Yr0k0GZZeT9YJXfOpt5BMOqxvKVyPARKo+lh/OpnD2dZAHhm4WPPulYG5+bbNmVDuUo+FZJzaT7pCQcOI5JbBK1E9+pPhVzZbgXSwFvJSwlWfEu18MnwQffFH7FPtFZNb3O3jzNuyVJQXGwG2kpZZTCgogNpAByTHSr0ZHX9P51htj7Js7R9lfGduHA8zhKGuGyklYAnGcaszqAPA6Hbs6jxpwVf3P7JcfWNfhbrLODI+BrVPn4Hc/WN/hbrLODKniWTNuDOmRXVQpsV2uL6J+zlcn10yKWKdFLFTQMApwFLFKBTBKKfFJQklXAlU6zmI0jx51yiktUQgd+frrpFV8W/ZN/A5Ne66c4pIrpFEVYgz+9K4S2PnKVH0U//AKqgbxSOXV0zVkPZme6rzb6k8YBZMJQOiDqVKM8+wCq1W0IBDaQBGvgrWa5PqLvkrocPWEQ7bbLti8VNYkrwcPEmAuCQpQ4mqc/k1yF7c3bhSjGpasylsKccV4nNXpqwsbi0CnHLlrjLCyEBbpbby5lDfTcP2gKnXW/LnD4bMNt8mrdIYbjnOHpK+0TWS1rkunC33HdTKrt1q17Q4riv93vDcn+Ippm29nWLbaUNquSsqzfXgEQOVumTgnniKqqTtB1xWBMyo5IQCVK8AMyaTa+xrq1Slx5h1sLkgrSUnxUnrJ+0BNHZ6iXs7ch57pcW2Q1OTzjog8yEtCXCoDlhq7Z2Ls+2EuOPXRGulqx6zLh/w1i2NqOITCFBMznEqM8pPhVvszdC9vemGXVJ/eOdBsd/EcITHgaIS/Xv0i3BTaJaYEQRatgKVl5z6pWo9+Ks7c7xPOrKgMJOq1ErWe8k/pWj2fuawwpKrm7aVGZZtkF8qHyS4cLY9ZqU69s60nh2yFKEQu9cLpPPJlOFH30+gpNyLVy4v2CvG4kOonXCg4hBJ0Hhzr1Zk5j0Vhdnb3vXd1bsocUUB5o4G0JbaCQtM9AAA5HmJrc2+o9FBL98fA7n6xr8LdZc1qXv2O5+sa/C3WWpwVnopIp4FLFdrh/Djk8v11zilinxRFWoGRTgKcBTgKAZFFPiig3UJyoiusUhTQi5RSRXXDSRQTFbSRxbl3MAJIE69UREchNRuGgCJk4oE5wk6aZaSa4vHirURJxFZgDLpHtOmU09y0UltaoCYSoiTKsxhHdXFzy3bXVxmpIbsjdJT6EuvP27DapIxrK3TBIJDDYK4xSOlhq5bstm2w6SXrpXynVi2Z8UttkrI8Visiy+4QltpZxHLAhOZz5EdInwq8stw71wY3Gi0g/1l0sMjxhZCj6jVHa/pZO78FpJRapQwk6i1bDU+Lvxh8cRrNXO3Vqc4mJSTBk4iSqfl4ut6a09vunZtD3+7Lh5t2jRI/vncKT6EmqjbezrN14pY4lvAAHEVxUKynpKSAUHPsIoCbs3e5m3bCm2rZt0yS42wFuk4vlLkIyjIRULam+T1yqTxF5yFPLKo8E6D0GpVhuKmAq4vbZsEAgNFVw4ZE6NiBl2qFXLeytmW4kt3FyRqXnAw34hLcqjxVRNC7YV+9fXALhSDAwo6PoyzPrq02buLevjEi2dw83HYaR9LG6UgjwmtF/123b/ALMm2t+XwZkKWfF1WI+0VQbR30ceVJDjp7Xlkx4DP7xTGmn3c3XTZXLDjt1blfFSA0ytS5mYCnICZy6s5+ytrbjMeivL9zLty6v2UukJSlXESlI1UjpATmdArnXqNv1h4igl86fgd19Y2P8AC1+tZitO7+x3X1rf4Gqy5ogqjQNfGnYaVsa+JrphrtcH4ccnm+uuWGjDXXDSGrlZmGlAp3o/KlCTQZsUU/B3n2fpRQbvhpIrsU03DQg5RUbaLmBlxXYhR9lTsNVW8hi3UJjEUJnsBUJz5ZTUOS6xtSwm8pGLavFBICU5DDn6M88hUO6dXw1FSpyAiSBOIHzY5CrVRYQMziOffoY/4qPfOIewNJwoCnAAtZwpBOUqichiziuLXVx8p7W/a2EcNnCxkBht2Usk6dJTkY1ExrJ1qout43HFE6kxKlkrUY7zV8NgWCc3rx58/JtmcMH6185jwTTzd7Pt/irJtR+VdvLenvLScKPYar6XMmFvvwE41yYCUAmT2YU+I5VAvEOMrU2tKkKTqlYKSPFJrevb9uhGBlZaTybtWkMJHgUAH2msz/ThcUQ978lSicD5xRJnJzrA59tLodq87UeIACsIAAhI/M5+2pFjsC5uzLbVw+e1KFrA8VZx661ze9Nvbn3i3s2SJhQbL7o+25iz9AqJfb+vOyC6+sR1QrAj+FJA9lOEZbeTi4Tm+q3th/330YvQhGJXogVOb3V2e3PFvHniPNtmMAH9o8YPiBWXVthzPAhKZ7ekfy+6uS7p9wklaszmE9Ef4Yp9l09C2O/aM3DSbW1UhS1KQXXHy4sjAo5ojCnMDq+vkdZbdYeivLvJ2zivMUYoS5KiR0DgUQe85RXp9sOkM/VQGgd/Y7r61v8AAzWXKhWodSPcdz9c3+BqszRDqmZ1Vl5xrrhNDAzX412w12fT/hxyef8AErjg/n/ilCa64aMNXqXOKUJp8UoFBmYaK6YaSg0nrQRBkCIznKAcu2let1IjEkicxI1HaKwuyL5bPTSkEEQAV4USSMzynT11Ke2+XBKBhEQQmDnPoGckVzf/AKGEw3/Rq5PS6zsn82rAnTPwrOb6ZoaRBMrxQOxAz/FXK0284lwhUuJGXmpUPRz0OlRd69oha2i2CQG1EylQKSo4YI5GUipfxWPLxX5Rw4cseSfCoGzDzCeySZPyieyq7a4KFNmRzVIAykxll3VLcfcJzVGfIjzR83POuVptEWz4WtDS8KP69suDETIOBWRIBkSKw5eG7Hyr20OukBJWudEpBJPgE/pV1Zbj7QdEi2dSn5TuFkDxLhTU5zykO4cKXlpEEYWUIZA7hgCTFU11vOt0yUqWflOLUo1BavEbkBuS9e2qNBhQpT6+UjC2I9tZz/pp1ZBYi4CiI4RlWZyBR1gcxypjm2XjphT4AfmTUrYl4kmcSmy2niKWBOSSkdEpgjNUwAT3mglna+Tm+MF1pDAPN91tv1gqn2VPZ3KYb+P2iwnuYQ4+fWAAKo7zbREKSEqKsUEKxmAYBVphJHLuqF/SLqvOw+CU/nNE2LptWtlbLb1F5cEHmW2UH+GVV3G2bS3ENWFqjvfK3z49MgeyvPVrWo9JxZ9JA9QMUW9gXDCELWexIUo+oTUtUtx6Rszel26uWmwpstp4sobaQlKBwlZgpSIzEa1qrU9IeNYvcDYj1u4tbrS2UqbUE8RCkFZwq6uIAmAc/pCtnap6Q8e+ka/dPwO5+uR+Bms0TWkdT8DufrkfgarNlNEFVtt1l+P5mu5H8/8AumWaOk54/masbexWvqIJ74y9eldf0+UnFLa5fPLeSyIOH+f/AFVlbbBeX5uEdq8vYc6VezHE6p01ggx6qsr3bKlPm3QQlzOCel1RjPcJSPbVHqfV+2T7OyreD03ut9+4iObuLB6Kkn2D0RNQ39mLSeRGehn9Kn2TT1ywhYJBLoJClSOFhBMhQgGcoE1aKaRiUEECDMIVofAGKyYet5Z5ar6Xjvhlfcavkn1UVoVbPM/Gu/xJ/wBtFX/x+XxEP4LH5rw3aSVFlKEpxExMEgJCiCno5yqQfb2ZcUWj4BHRUcWIpBxE9DNMfeO2KvdnbKxqZaRJMcR3sQlfVnvjl399c7qHLhxKTqpxIOnUCEgA+ByHdWD22Y71+a22S6U7W0FvKQkN4igYVICsLignQJGpOUQBIrpbPpUAVqxwoJBXksCOqpOZkHL0V2KUJcSQjCqCMUyqM0GT2+k/fXZAOJSgEyoyoxmSR2Dn31V9vjjPCN7cTeIAyI0ByBOio5xnXJnYjl844pC2GwiApVw8hoGQQMIMlR6J0FRrppST1UwYAMnme89tVTV+sLXwwnpqUrMEnXLnWi2WbiWMbBrcphA9+2hbJPYw28/z7QlI9tTRu/sxMS7eOwcy22y0Fc88ZUe6sR7tul6KjuSkfoTXBy4dPWeV/EQPUCKO0um8v07OaaVgsVqVgOFb10uRyBwISEz66qNhbJtni4UuONIKMLilJ4gbBIIKcOazKIjLQ1ljbKUkqBKgNVch4mrjYzi0WF2tJIJctkJOv7wqGfcoeuldn01Dew9loyL146cvi22mwf7wqNdw5s1s9CwWuDq9cr9qUACvPw86rVxfoUR90UwtAwFGT3mSfbTkpWx6IN7GWSC3a2DUaEtBax9pajXK48pL8QLopHY02lA9BQgffWRtN333Pi7Z5X0WVq+5NW1puFtBzq2T32khv/MKaNDa/wB1tsO3l2FcR5aEIcx8RaiOkkhOSjnmK21oOkKzO6O7D9gp03KcBW1CUBSFDrpzUUEgHX21prM9IUGvXz8CuPrk/hbrMhVaR8n3FcT+/H3N1mZpA/dxJVcKAwziPWEjztRWqurBSknE8sExmmEpA55c8u01k93govOYOtiEZgfKnM901otuWAUhSUvhteEwtw44JSoDInkcJy+TGUzT5v8AT+396XF5y/f+0cHrJnEeGcKsgMDhBmBmYOdQLvayg8bZCcLpSAXghJJPDxJUpRJMkAajnVg/e2xUElTeIBIkpw8hJBI8edVo2y6l9q2MrxBAUtlsFKkkdYrGInTuqjGdrrekTY1tcXFkvAqHQ4kDEqEJSBmIzA9Aqw20hIfa4bba21LwOcPJaJjCuUHQZzNThsNTrCglBbXPROEwOkZOFWRy7Rzqa7u3iKfe0iBBjCmcu4gjOpa7Rl6Q/wCjE/Ld/vFUVNG6/cf7xX60U09x5Nu3t0I4iG2lKU4oqLpIBOUJSAewk+ACdaztntLghQXkQsuJVmSVZCCDGRjn+VRLB0pVkABhIIVzPdORNTt47U8bhgJCFGZEHIdHMnTNKvTT92WpPhmuM3b8n3TSC8jAVrhSceUk4klSiANBigA9qqEKdCYlKEkTOcmR2kewaVY7Dty2ppQClQ4FwkHqt9ODHaR36Vztt2L5BAUw5gOuLACk/KAKu05+NV543O2xKTqKN9ahrEAkzA80TEmc8qm7uvWSGU8axDrmZK13LiBGLogNoAA0HPOu7+7NyXFS0DBkDG2AftFWHMd9M2huS86rotsNAHncNEkHmQgq0/OKsmXUmhOlw3vVbMfFWdgidcYU6r1qcpo8oKkfFi0aiAOFbNZAaRINVKPJ2vm+z4Ss+1KDUtvycdr6SI5JdmfSgU9nsza/lEuXkYTclQkdHhoCcu0YINSdlbSR7kS67bW60qecGAgpQsobRC1hJEqBUfVTUeT9qJLrniEJP3mpz+7TS2G7VKlw2HHJhMkqXEkGREpPqo3fgbcW97GW+pabNbPaGEk+tazXT/5IeT1H2mxGjTLY+5Bqj2huCqJZXM54Vfqn9Kor7di5bObRPekj7jn7KY21915QX163T57cBWn8MVXL3mLnWW8v6alH7yaoG9lqSyVKBSZPRVkY7ardDqPDP/bQcemblNl11byRCUNqQZ1kqQeyttZjpCs55K7Qf0VcO54jc8Puw4GlcxrNaSzBxD+fypCry7HwF3veH+n9Ky5Fai8HwBz68/eP0rMYf5/k0wdu/aqcW8EnDmmVZ5CVSdewVvLDZrBSSG2yCNYBnpKBz9HsrN7A2YWm7hbxSlDqUYTKZAlRkggwekKxvlQfacLXBKSEpXOECOsO7vp5Xdkv+dljNbr1y5uLdsDEtlEFOqkJgAj8qjO722KMjd2/gHUq9iSa+cLVOvIwewagimvJhGsnLn4/8Uag2+gHvKBs9uZfmTIwNOqkeITGoPqqIryn2Z+LRcO/QbT/AKlCvATOFEkDokc/lq7K0u6TjYQviJCjIzw4o15nwovU2cepJ8qTJEi1uiDmDhR/uorzVu9aSAMCcgBojlSVHd+D0td0t3mnrRFy5ilyZSSCnJRQk6a5D1U7aFpwQytoEqUytw9qhxGwhGXMl4+qrLa207VLSUsLQEpSQEpGWZChy1BRE/PPaac3tS290ghSFJS0y22YOHEVKxHTlCNfHlWv2YeP2Y/dl5/WuZaSOucJykKVBz8TXZHBE9Jv+MfrVJvRtBnG+QUEqCEDAEkmCiSDEmAFa5eNSWrhtTLCQp8lZWcFu42kLxHAniLXnlw9BGvfWfLq2Rqw7kWaXWh5yJ7s66OXbaRmrKM+Q9tZLb9mpi4bWlsG2SkJcUrhgFbmEDozJIWAJjmaFOtc20nxSn0VXcsvyiWsWhVvFakDC+1Pe4n/AEzXJ3eO3kDjNgc+sqe7ICvPxatIUoFtSoURk5hyOafMPIj1VHc2ehTyVDiJRIlEpWY7lDD3cvTUt0unq7G1GVplLkjTotqH3ikewpuAoqUcbLKAIjUqXJI+tFeeu7KvnJVaJKWT1AVtk6QqSvpdYE59vZV5vTsu8ccbFqT72htKzjQOkEJT530OVR3dn006UCIzyJGp0n9KcGh3+s/rTLBlwD30ypSUqiAMJjpJyMHMaipFTJV7VtEcFw4dEKOp5JPfXlB4fLXuAPsINe6WrGpUMsDhzGR6CuR1zFZS62JbFwAtpSSBATKefYMtJ9Qqm8093t/TaXt62udwWQNiqPbdHTIZNoGgy82rSyb6Q/U1R2tgplktMvOIRjxwTiAVEaV0t3bpoghbTg+ckpP+Gq56njv5n9nlGwvUD3ArIfHq/Ef0rNcDF5s+iakXG8S/cnDVbqKuIpRwKByKicgfGnbA3nDDT7pZd6ARKFDAc1EZHMH/AIq37XDW9wvZfhpbGUMIlvIITMIk6DkBNYXfLYKnVpDLD68ZdWshlWSllAEZZZIynsqVf+V5GFSfci8wRPGA18E1TnyjYRj9zuQejCrgaZnUt88Ueip+6ZdwvbZ0obbci+lXwV0DkVBI5nWT311/6Cv1Jn3PBCUzieYERM/1mQq2/wDkdSzHucwojV8nPSeikE+ExlVafKe9OVoyCQOspWUCMsKkiYy8Ke9lrTnb+TS+WlKYYBEmC8jRSiQejPf6jV/utuM9bhfEctTIBGFxStJJM8PsUNKzdz5R7kJC+BbSpSgQQ8QMMKke+6kuEmo6/KZd4Y+CgDToOkgxGRUTBgR6+2i/Aka1/wAn7ylqULm0AJJAK1ggEzBGDI0VjB5Ub0fuP7ho+0pk0lHQ0+j8DcAyIVGE48lTpGedMuLVKhhGE88JII9KSale5EwkckxHdAgU1doCrFziNOUz+dAUz27zDnWt2VHvbbM+ysxvPuA2oJWxbJBGRQgAZclJjQ1u07OSJiIUSSIyM61xOyRgwEApw4QPAQKA8T3j3Juhbr4Nq8VmICSpXMSYmnW2wLtSUldpcJUUjEOE5krnoO2a9IuN0ngbjhLGFTLoZHEWMDqgME5ZAGc9aym6u4+1WBdG5fWsqt1JYCbtxUOlQIV0iAkwInvNF7EYPefdu9xJLVrd6QrCw9n2aJ5Z+uqMbD2iNba9H9g//tr2XYW7+1Ue6C8t/wDZneEPdWKXssAEOZHXM5d9Vu5mytuC+R7sXdJt4dxYn0KBPDVg6qyevhNHj8yjzrZdntMutNRfIQpxCD0X0pSFKAJ0gASTWl8qbN21fqSx7p4ZQVe9B0JKi458jKYw+yrbdYbwKvmBcm6SwXUl3Fgw4AZUCoZwQI9Nd9/tobaYvVIszeFlKEAKQwXEqURJOPhnOTGvKjo0Hye3dw4wUvpdK21kS4lcqQoYhJUM4IUPVWmLKp6p9RpGr3ajSbBSi+oOsKNxiQgFt6UkApwgjIKEfO8K0VreXK23F8RYLeGBhT0pJBmU+GlLcDNbeeU0bdIbUoFvMjzemo5j7XsqK/YBTqXCDKQQNY9I9JrY7S2g+2GzxVDGBkEpOYiTmO+uO0dqXDTqmw8o4TElCCTkCJhPYa5mVx7yls714+f+WmS+OmZM0YjWptr66cacWHFSjDAwJGLFIOqeUCuY2heQTxRkD5qD/ppTglks33+n/p+9mcdSVdK0fBGpbB9JNaJ3ajjaG1uXQCXUBaZSyPEDIzGXbrWN2p5TLhN17nYhSStCeMQFZEgKUEhKQAJIznSan/B7vV/z+aP22nnW0kQog5QYM5VwbeSpGCVyJUThCgREHLIj216Bvxv7tCy2g/btujA2UBOJpokhTaVSTHzjUHYnlI2i/csNKfSEuPNIVDTUgLWEmMuw1vw4fbPKjLk3WKtFHiJgSARolQMTnE86gOWDqSkltcHQ4TBjXOvUd6d/9o2t7cMJdBS0sCSyggAoChJw/O1qJb+U7aCnY4rWHEgZtoxGVAHNIjQ1PKaKdsJbbIceQlIQse+Lk4FQAQjsHdVx/QiUKOFpeKPkSmDB6sRP85RXoW+O9207O8Uy0pC0JwQS0JgiZxZD0d9V4342sowhdt4KSkZ+us3L3de7Rb/JjlbCSTPud0TnHDXl7aK9Sa25tYpEobmBMBuJjOOlpRVXtn++/wBf+0vbk9KopqVg6EHwNOrcQooooAooooAooooAooooAooooAooooBIpFNg6gH0U6igOTlshQAUhJA0BSDHhNcUbLYBkMtAnUhtIJ9MVLoo0FXf7uWlwsretbdxZiVrZbUowIEqIk5ACo7W59ghSVps7ZKkkKSpLKAUqSZBBAyIImryijQVt5sG2ex8RltXEILkp65AAGLtySB6Kqx5P9nDS0bHhiH3GtNRQFZf7Atn143WkrVAEmdBpzpzOw2EdVtI8JqxoqPtx86CJ/RrfYfWaSplFP2w91V2DhV1s/QKmlAw5ZeGX3UtFSyFI90dCfWT99NtnSdTRRSCTRRRQQooooAooooAooooAooooAooooAooooAooooAooooAooooAooooD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1032" name="AutoShape 8" descr="data:image/jpeg;base64,/9j/4AAQSkZJRgABAQAAAQABAAD/2wCEAAkGBxQQEBQUEhQVFhUVFhUXFhQVFRYXFxQYGBccGBcVFRUYHSggGBolGxQYITEhJSkrLi4uFx8zODMsNygtLisBCgoKDg0OGhAQGywlHyQsLCwsLCwsLywsLCwsLDQsLCwsLCwsLCwsLCwsLCwsLCwsLCwsLCwsLCwsLCwsLCwsLP/AABEIAQMAwgMBIgACEQEDEQH/xAAcAAABBQEBAQAAAAAAAAAAAAAAAQIEBQYDBwj/xABLEAABAwIDBAUFDQQJBAMAAAABAgMRAAQSITEFBhNBIjJRYXEHQoGRoRQjJDNSYnJzgrGywdE0U5LwFUODk6KzwtLhFmN08Rej4v/EABoBAAIDAQEAAAAAAAAAAAAAAAABAgMEBQb/xAAvEQEBAAICAQMBBgUFAQAAAAAAAQIRAyExBBJRMhMiM0FhcRSRocHwQlKB0eEV/9oADAMBAAIRAxEAPwClApaKK9A4paSkmkoM6im0UgWaJptFAOpJpKKAWikpKAdSUlLQYoq/sN0bh1lbxTw0JSVArkFcCYSnX0mqBaSDB1FQxzxt1KlcLJuwk0TTaKmgdNJSUUAtFNooBaIpJpaYJFJTqKNB2pKdTaCJRS0lAJRS0lICiiigxRFSrCwcfWENIK1HkBp3k8h3mvRt3NwENwu5hxf7sdRPj8o+yqeXmx4/K3j4ss/DEbF3afugVpThbSCS4rJOQmE/KPhVVcW6m1FKhBFek75+UOzskKYQeK5BQUM4YaBEHErqggeaM9NNaXduytdoBt7ouogkdk6YVDWQdQeYzrHj6373c6ab6Wa68sRsLdt+8PvaIRzcVkgenme4V6Xu/uWxawpQ4rg89YyT9FOg8TnUbevyg2WzAWyoOOpEC3ZiU9yz1Wx459gNeObd312jtpwsthQbVPwdiYKeZdVqtPaVQnuFVcnqc+TqeFvHwY4d16jvr5TbK3SphCi+4roq4UFDecGV6FQz6KZzyMVmNpWKX0BxvUgEcsQOYyOhrHI3dtrNOO9eC3ADhZaUMIMZBb0EKPzWwdOtXpVsAQ3ExgaidYwJ176hxZXC7lS5JMpphSk+rXuptembX2chVktOECbgZgZ/EiPvPrrzq7ti2opV6D210uHnnIwcvDcEeilpK0KRRRRQBSikpaYFFFFAd6SnUlBG0UtJQCUUtFIACtfu5uK6/C35ab1iOmodwPVHefVWo2DsC2sGE3D5SFYUqU46QEtkiYTOhzjtNYrfjyuqCFJ2eMIyHuhxOZkEy22erkOsqfo1zub1d8YfzbuP00neTebT2xYbEZAWUokSlpPSed741P0jAHaK8Z318qd1ey2zNuycsCCeIscsbgzz+SmBylVUFnsa5vSbh9ZbbWSpVy+VKU5GvDT13Tyy6IjMip7G2LeyITYNlb0ge6XIU5JyhuMm5mIblXLGaw927rZ1PCnvd37lhlLjqAieqypQD2GJxlrVKY5GDziM657C2xeIKmbJx4F/oqbZkqcj5ISMQMDVMGO6pu8Oz7tCQ7cqIXrw8QxtiR0ltgy3mdVdLt5TF2FtK44pRaol10YSGkHEuSCcSUZr006vOKNDa8Y3YYtk8S/eE6lhtSSqZzDjuaUHtCcavo05e8TrwFrs63wIV5jaFEucsRTmtwj5SyY7BSo3abZh3aT8q/ctrSpQ54Vu5ttZiISFq7hSXG9Rw8CwZDTajEJCpd7MRMuPH6RidE1JEp3aQwC9fvniAGG21JWoGMgt0nAjPzU4jy6NenhQUoEaHCR3CBFeYp3TdgvX7vCKUqUG1jiO5CY4Kcmk/SIPzTXpyYx5aSI7I5eynCq22gmLVf8A5Kf8lNY3eBmWpjMEernW12gn4K5/5CT/APSms44ARnocvXU+LL22VHkx3NMRSU9SYJ8aSuw5ZtFLRTBIpRSxSigG0tLFFM3aKSnxSRQibSRTqSKASKQqjM8s/VToqLtJUNL7xH8Rj86jndY2njN2RC23t1++XxLlwqjNKB0W0ZEwhGg1A5k9tVd5c+51NqLYVBUoBaUqBgBIJQronMnWdNKlJeSiMAkmBjUM+tHQT4JqMraq7d4LwjiBEBSglRQVKkKTikJVGhAkTlFcXLqdOpj3Vi5s65u/fr50sNKgwuS4tOcYGiQop7CopR2HlS/041bDBYNlKj0eOo4nlTlAcAGGcui2EzzKqcjYb75Dl86WUnpQ4Cp1fOQySD9twpHeaF7yMWYixb6XN9RxOH+1gBIjk2E+JqCxU7UYuLdxC7jGhSkkpChET5qk+ZI81QkjURnVrb7aKWwxZNpbLgTiS0hSlvKiSCASpYzMJmByTVDdXrqXFG4GawCptSSmUnNMpOcGZCtc5Bq7d3xSwgtWLSWwRClicS+ULdPTXnyBSnupBJG6kKLm0HuHH9UClx4CND/Vscj0s/m0P73sWoKNntBOUKdBJWfpXBGIjuQEpqIzundPgLvF+52zmA6CFHvatU9M/SVhHzqlL2hY7PMW7fFeH9a6EurB7UNfFNHxxK76kSDb7IvLxPHe6FvmrE4oMtLjOGwc3SY1E+Ir1wpAcIGgUQPAHKvIHNr3e0XSPfFAiXMILiw3zxKIOFMT2CvX1IwuKT2KI9RinCq2vQfcrsmfhCSO4cFGX31mbwwgnw+8Vqb4fBHfr0f5SKy158Wr+edPEsmRd6x8T99Miuro6R8T99Miu1PDlXybFEU6KSKZEilApQKUCmCRSU+KKDdaSKfFJFNE2KSKdFEUA2KrttLhCRMSrPKckgkwPQKsoqq2uEqUAowEjTmcRg/hHrrP6i646t4ZvOKouJEBAM9p6xOGBl4q55VzttuqtXHFISOKSkB1QBU3hBSShZ+LJnVOeWtPhOOQDBjLnrqBz6upp2yd4xbAlppPHUokvEYljM4Qkq6LcSc0jFnrXJydLBMRsC6uffLxzgNq6XvgONfzkW8415+cvCM+tUgbTtrL9kaxOD+vdwrcntRlw2tfNBV86uTGy7y8HFeIaaUZLr5KEr+gDK3z9EK8RUhb1jYjoj3S98t5IKQfmWwMelxR8BUFjP3F97pd+FEqC1CFYpWiYEpWqdciQrI9xq4TvFa2OVg0OJpxyQ46f7YjC3/ZJHjVSEt37pLi0srUsy4EdFQJnptI0VHNIg8xzq4x7P2d1U+6HhHTfAIB+ZapOEaZcQq9FIINvaX+08SxIaJ6bqlcNoZ5431npHtAJPdVinYtjYgG4X7oWPNSVMseBUffXY+aEVV7R3mu71YSnESckCCtcfJbaSIT4JFTWNx3Zx3zyWCfNc99uCOUMJPR+2U1JEt1vit1It7ZIabJgJbHAaST52FOaiPlLJNequJh1Q7Fn768zXeWNoMDDIcd04lwouOEzlhbRCGj3wT316Y6ZdV9NX4qcFXN5+yPfXN/5aKy131FeFai6PwR/ueb/wAtusxc9RXgalgWTJvDpHxNMiur46R8a5xXZw+mOTl5psURTooipEQClApYpQKYJFFegbM3dslsNKWF4lNoUqHIElIJgR20Vmvq8JdarRPT5fow0UkU+KSK1MxkURTooigGRVBfpCnVFSgkAwnmo4QCY7M1eytDFZwWqVEuOKgLUT2qhRkDPTIDt1rH6zL7sjT6ad2uL90EA8NOEQvpqzUYTy9NLZbYtbRKS0yF3BAKnXIdKFESQ02fe2wD2hau8VxvblKm1JQkAKwypROZx9up09lTkNbPsRnN07rLoKGp+bboONYz1cUBl1a5mXlvx8I6Xb/ai1FAWoDrrxdFIAHxtwshKddCR4VORu9aWgxXL3GV+7ZVw2p7F3CxiXrohP2qrdp723FzgbQISDDaAkAJnQNMIGBJ8AaerdB/hqdu3EMZSE3CiHViJ6LKQVIEwJUEgTPKkkgWuwnLpYNoSSZKkKcQ2toRmS4ohKkfOBHeBV9ZbsWlqkru3+KoZlu3OFsHWF3Tgzn5iT41k4etl4TkojoZY0qxZBTZ0VPKJq9tNyrt+Hbsi3Qcwu6UUqI/7bABcPoSB30gnO77pYSW7FpLSTkeACgq+suFS4v1wapLZu82gvA0lazOaGUnKc5WoaDvUYrSC02bYpBVNwsR0nzwmpHNLDZxrHcpXoqBtLf1xaOEymGxMNoSGWB4NIjF6c6ZJOzN0U2ikuXNw0haCk8FuXlziEhxaOg3ryKvCvTXDLqvpn8VeM7F493ct48amwtGNLYISkFQAKiNBJHW8K9kJlw/SP304VXl3+yP/Wt/gRWWuOor6J+6tTdfslx9Y1+Buss91T4H7qeIyZh8dI0yK6vDM0yK7XH9M/Zys/qpsURTooipoGxSgUsU4Cmaa3tFaUgA5AAD0UVEpar+zx+Fnvp8UkV0ikIqxU5xSRXSKSKCRrxzA2tXYkn2Ze2smi2UczkABmrlA7OQk8+ytLt1eFhUakpA/iH5A1llrKxmZBJ7gJV+g9tc71d+9I2+mn3bT3rEu4WmZW6pcDMAdFPyiQlIzmSQKn2+69tb9K6uAs6lq1IIHOF3TnRA+iF+NUN86oKQEdYkkCDqs4RA1JyPrq2Y3NunIculBhBzCrpRQojmW7cAuH0JAPbWC+W3Hwlq3wbtgU2LSWeRU1PEUOxdyuXD9mB3VQPXrr4cUokJHSXgTigKOqyTz7zFaVFrs60EqC7lY5vEssyOaWGyXFjuUseFQ9q76Orb4bR4TQOSGkIaaEf9pIhf251NI1bu9vc7ZghsqEiAERqdSFGS34pgmmnad1eOEIKsSj1UBTjq/TmonPlFWWyFbPUFOvsyoFIwpe4LCtcykDGDl1UqAPdUt/fzhpLdohLSDlgtkBlJ+k58Yr0k0GZZeT9YJXfOpt5BMOqxvKVyPARKo+lh/OpnD2dZAHhm4WPPulYG5+bbNmVDuUo+FZJzaT7pCQcOI5JbBK1E9+pPhVzZbgXSwFvJSwlWfEu18MnwQffFH7FPtFZNb3O3jzNuyVJQXGwG2kpZZTCgogNpAByTHSr0ZHX9P51htj7Js7R9lfGduHA8zhKGuGyklYAnGcaszqAPA6Hbs6jxpwVf3P7JcfWNfhbrLODI+BrVPn4Hc/WN/hbrLODKniWTNuDOmRXVQpsV2uL6J+zlcn10yKWKdFLFTQMApwFLFKBTBKKfFJQklXAlU6zmI0jx51yiktUQgd+frrpFV8W/ZN/A5Ne66c4pIrpFEVYgz+9K4S2PnKVH0U//AKqgbxSOXV0zVkPZme6rzb6k8YBZMJQOiDqVKM8+wCq1W0IBDaQBGvgrWa5PqLvkrocPWEQ7bbLti8VNYkrwcPEmAuCQpQ4mqc/k1yF7c3bhSjGpasylsKccV4nNXpqwsbi0CnHLlrjLCyEBbpbby5lDfTcP2gKnXW/LnD4bMNt8mrdIYbjnOHpK+0TWS1rkunC33HdTKrt1q17Q4riv93vDcn+Ippm29nWLbaUNquSsqzfXgEQOVumTgnniKqqTtB1xWBMyo5IQCVK8AMyaTa+xrq1Slx5h1sLkgrSUnxUnrJ+0BNHZ6iXs7ch57pcW2Q1OTzjog8yEtCXCoDlhq7Z2Ls+2EuOPXRGulqx6zLh/w1i2NqOITCFBMznEqM8pPhVvszdC9vemGXVJ/eOdBsd/EcITHgaIS/Xv0i3BTaJaYEQRatgKVl5z6pWo9+Ks7c7xPOrKgMJOq1ErWe8k/pWj2fuawwpKrm7aVGZZtkF8qHyS4cLY9ZqU69s60nh2yFKEQu9cLpPPJlOFH30+gpNyLVy4v2CvG4kOonXCg4hBJ0Hhzr1Zk5j0Vhdnb3vXd1bsocUUB5o4G0JbaCQtM9AAA5HmJrc2+o9FBL98fA7n6xr8LdZc1qXv2O5+sa/C3WWpwVnopIp4FLFdrh/Djk8v11zilinxRFWoGRTgKcBTgKAZFFPiig3UJyoiusUhTQi5RSRXXDSRQTFbSRxbl3MAJIE69UREchNRuGgCJk4oE5wk6aZaSa4vHirURJxFZgDLpHtOmU09y0UltaoCYSoiTKsxhHdXFzy3bXVxmpIbsjdJT6EuvP27DapIxrK3TBIJDDYK4xSOlhq5bstm2w6SXrpXynVi2Z8UttkrI8Visiy+4QltpZxHLAhOZz5EdInwq8stw71wY3Gi0g/1l0sMjxhZCj6jVHa/pZO78FpJRapQwk6i1bDU+Lvxh8cRrNXO3Vqc4mJSTBk4iSqfl4ut6a09vunZtD3+7Lh5t2jRI/vncKT6EmqjbezrN14pY4lvAAHEVxUKynpKSAUHPsIoCbs3e5m3bCm2rZt0yS42wFuk4vlLkIyjIRULam+T1yqTxF5yFPLKo8E6D0GpVhuKmAq4vbZsEAgNFVw4ZE6NiBl2qFXLeytmW4kt3FyRqXnAw34hLcqjxVRNC7YV+9fXALhSDAwo6PoyzPrq02buLevjEi2dw83HYaR9LG6UgjwmtF/123b/ALMm2t+XwZkKWfF1WI+0VQbR30ceVJDjp7Xlkx4DP7xTGmn3c3XTZXLDjt1blfFSA0ytS5mYCnICZy6s5+ytrbjMeivL9zLty6v2UukJSlXESlI1UjpATmdArnXqNv1h4igl86fgd19Y2P8AC1+tZitO7+x3X1rf4Gqy5ogqjQNfGnYaVsa+JrphrtcH4ccnm+uuWGjDXXDSGrlZmGlAp3o/KlCTQZsUU/B3n2fpRQbvhpIrsU03DQg5RUbaLmBlxXYhR9lTsNVW8hi3UJjEUJnsBUJz5ZTUOS6xtSwm8pGLavFBICU5DDn6M88hUO6dXw1FSpyAiSBOIHzY5CrVRYQMziOffoY/4qPfOIewNJwoCnAAtZwpBOUqichiziuLXVx8p7W/a2EcNnCxkBht2Usk6dJTkY1ExrJ1qout43HFE6kxKlkrUY7zV8NgWCc3rx58/JtmcMH6185jwTTzd7Pt/irJtR+VdvLenvLScKPYar6XMmFvvwE41yYCUAmT2YU+I5VAvEOMrU2tKkKTqlYKSPFJrevb9uhGBlZaTybtWkMJHgUAH2msz/ThcUQ978lSicD5xRJnJzrA59tLodq87UeIACsIAAhI/M5+2pFjsC5uzLbVw+e1KFrA8VZx661ze9Nvbn3i3s2SJhQbL7o+25iz9AqJfb+vOyC6+sR1QrAj+FJA9lOEZbeTi4Tm+q3th/330YvQhGJXogVOb3V2e3PFvHniPNtmMAH9o8YPiBWXVthzPAhKZ7ekfy+6uS7p9wklaszmE9Ef4Yp9l09C2O/aM3DSbW1UhS1KQXXHy4sjAo5ojCnMDq+vkdZbdYeivLvJ2zivMUYoS5KiR0DgUQe85RXp9sOkM/VQGgd/Y7r61v8AAzWXKhWodSPcdz9c3+BqszRDqmZ1Vl5xrrhNDAzX412w12fT/hxyef8AErjg/n/ilCa64aMNXqXOKUJp8UoFBmYaK6YaSg0nrQRBkCIznKAcu2let1IjEkicxI1HaKwuyL5bPTSkEEQAV4USSMzynT11Ke2+XBKBhEQQmDnPoGckVzf/AKGEw3/Rq5PS6zsn82rAnTPwrOb6ZoaRBMrxQOxAz/FXK0284lwhUuJGXmpUPRz0OlRd69oha2i2CQG1EylQKSo4YI5GUipfxWPLxX5Rw4cseSfCoGzDzCeySZPyieyq7a4KFNmRzVIAykxll3VLcfcJzVGfIjzR83POuVptEWz4WtDS8KP69suDETIOBWRIBkSKw5eG7Hyr20OukBJWudEpBJPgE/pV1Zbj7QdEi2dSn5TuFkDxLhTU5zykO4cKXlpEEYWUIZA7hgCTFU11vOt0yUqWflOLUo1BavEbkBuS9e2qNBhQpT6+UjC2I9tZz/pp1ZBYi4CiI4RlWZyBR1gcxypjm2XjphT4AfmTUrYl4kmcSmy2niKWBOSSkdEpgjNUwAT3mglna+Tm+MF1pDAPN91tv1gqn2VPZ3KYb+P2iwnuYQ4+fWAAKo7zbREKSEqKsUEKxmAYBVphJHLuqF/SLqvOw+CU/nNE2LptWtlbLb1F5cEHmW2UH+GVV3G2bS3ENWFqjvfK3z49MgeyvPVrWo9JxZ9JA9QMUW9gXDCELWexIUo+oTUtUtx6Rszel26uWmwpstp4sobaQlKBwlZgpSIzEa1qrU9IeNYvcDYj1u4tbrS2UqbUE8RCkFZwq6uIAmAc/pCtnap6Q8e+ka/dPwO5+uR+Bms0TWkdT8DufrkfgarNlNEFVtt1l+P5mu5H8/8AumWaOk54/masbexWvqIJ74y9eldf0+UnFLa5fPLeSyIOH+f/AFVlbbBeX5uEdq8vYc6VezHE6p01ggx6qsr3bKlPm3QQlzOCel1RjPcJSPbVHqfV+2T7OyreD03ut9+4iObuLB6Kkn2D0RNQ39mLSeRGehn9Kn2TT1ywhYJBLoJClSOFhBMhQgGcoE1aKaRiUEECDMIVofAGKyYet5Z5ar6Xjvhlfcavkn1UVoVbPM/Gu/xJ/wBtFX/x+XxEP4LH5rw3aSVFlKEpxExMEgJCiCno5yqQfb2ZcUWj4BHRUcWIpBxE9DNMfeO2KvdnbKxqZaRJMcR3sQlfVnvjl399c7qHLhxKTqpxIOnUCEgA+ByHdWD22Y71+a22S6U7W0FvKQkN4igYVICsLignQJGpOUQBIrpbPpUAVqxwoJBXksCOqpOZkHL0V2KUJcSQjCqCMUyqM0GT2+k/fXZAOJSgEyoyoxmSR2Dn31V9vjjPCN7cTeIAyI0ByBOio5xnXJnYjl844pC2GwiApVw8hoGQQMIMlR6J0FRrppST1UwYAMnme89tVTV+sLXwwnpqUrMEnXLnWi2WbiWMbBrcphA9+2hbJPYw28/z7QlI9tTRu/sxMS7eOwcy22y0Fc88ZUe6sR7tul6KjuSkfoTXBy4dPWeV/EQPUCKO0um8v07OaaVgsVqVgOFb10uRyBwISEz66qNhbJtni4UuONIKMLilJ4gbBIIKcOazKIjLQ1ljbKUkqBKgNVch4mrjYzi0WF2tJIJctkJOv7wqGfcoeuldn01Dew9loyL146cvi22mwf7wqNdw5s1s9CwWuDq9cr9qUACvPw86rVxfoUR90UwtAwFGT3mSfbTkpWx6IN7GWSC3a2DUaEtBax9pajXK48pL8QLopHY02lA9BQgffWRtN333Pi7Z5X0WVq+5NW1puFtBzq2T32khv/MKaNDa/wB1tsO3l2FcR5aEIcx8RaiOkkhOSjnmK21oOkKzO6O7D9gp03KcBW1CUBSFDrpzUUEgHX21prM9IUGvXz8CuPrk/hbrMhVaR8n3FcT+/H3N1mZpA/dxJVcKAwziPWEjztRWqurBSknE8sExmmEpA55c8u01k93govOYOtiEZgfKnM901otuWAUhSUvhteEwtw44JSoDInkcJy+TGUzT5v8AT+396XF5y/f+0cHrJnEeGcKsgMDhBmBmYOdQLvayg8bZCcLpSAXghJJPDxJUpRJMkAajnVg/e2xUElTeIBIkpw8hJBI8edVo2y6l9q2MrxBAUtlsFKkkdYrGInTuqjGdrrekTY1tcXFkvAqHQ4kDEqEJSBmIzA9Aqw20hIfa4bba21LwOcPJaJjCuUHQZzNThsNTrCglBbXPROEwOkZOFWRy7Rzqa7u3iKfe0iBBjCmcu4gjOpa7Rl6Q/wCjE/Ld/vFUVNG6/cf7xX60U09x5Nu3t0I4iG2lKU4oqLpIBOUJSAewk+ACdaztntLghQXkQsuJVmSVZCCDGRjn+VRLB0pVkABhIIVzPdORNTt47U8bhgJCFGZEHIdHMnTNKvTT92WpPhmuM3b8n3TSC8jAVrhSceUk4klSiANBigA9qqEKdCYlKEkTOcmR2kewaVY7Dty2ppQClQ4FwkHqt9ODHaR36Vztt2L5BAUw5gOuLACk/KAKu05+NV543O2xKTqKN9ahrEAkzA80TEmc8qm7uvWSGU8axDrmZK13LiBGLogNoAA0HPOu7+7NyXFS0DBkDG2AftFWHMd9M2huS86rotsNAHncNEkHmQgq0/OKsmXUmhOlw3vVbMfFWdgidcYU6r1qcpo8oKkfFi0aiAOFbNZAaRINVKPJ2vm+z4Ss+1KDUtvycdr6SI5JdmfSgU9nsza/lEuXkYTclQkdHhoCcu0YINSdlbSR7kS67bW60qecGAgpQsobRC1hJEqBUfVTUeT9qJLrniEJP3mpz+7TS2G7VKlw2HHJhMkqXEkGREpPqo3fgbcW97GW+pabNbPaGEk+tazXT/5IeT1H2mxGjTLY+5Bqj2huCqJZXM54Vfqn9Kor7di5bObRPekj7jn7KY21915QX163T57cBWn8MVXL3mLnWW8v6alH7yaoG9lqSyVKBSZPRVkY7ardDqPDP/bQcemblNl11byRCUNqQZ1kqQeyttZjpCs55K7Qf0VcO54jc8Puw4GlcxrNaSzBxD+fypCry7HwF3veH+n9Ky5Fai8HwBz68/eP0rMYf5/k0wdu/aqcW8EnDmmVZ5CVSdewVvLDZrBSSG2yCNYBnpKBz9HsrN7A2YWm7hbxSlDqUYTKZAlRkggwekKxvlQfacLXBKSEpXOECOsO7vp5Xdkv+dljNbr1y5uLdsDEtlEFOqkJgAj8qjO722KMjd2/gHUq9iSa+cLVOvIwewagimvJhGsnLn4/8Uag2+gHvKBs9uZfmTIwNOqkeITGoPqqIryn2Z+LRcO/QbT/AKlCvATOFEkDokc/lq7K0u6TjYQviJCjIzw4o15nwovU2cepJ8qTJEi1uiDmDhR/uorzVu9aSAMCcgBojlSVHd+D0td0t3mnrRFy5ilyZSSCnJRQk6a5D1U7aFpwQytoEqUytw9qhxGwhGXMl4+qrLa207VLSUsLQEpSQEpGWZChy1BRE/PPaac3tS290ghSFJS0y22YOHEVKxHTlCNfHlWv2YeP2Y/dl5/WuZaSOucJykKVBz8TXZHBE9Jv+MfrVJvRtBnG+QUEqCEDAEkmCiSDEmAFa5eNSWrhtTLCQp8lZWcFu42kLxHAniLXnlw9BGvfWfLq2Rqw7kWaXWh5yJ7s66OXbaRmrKM+Q9tZLb9mpi4bWlsG2SkJcUrhgFbmEDozJIWAJjmaFOtc20nxSn0VXcsvyiWsWhVvFakDC+1Pe4n/AEzXJ3eO3kDjNgc+sqe7ICvPxatIUoFtSoURk5hyOafMPIj1VHc2ehTyVDiJRIlEpWY7lDD3cvTUt0unq7G1GVplLkjTotqH3ikewpuAoqUcbLKAIjUqXJI+tFeeu7KvnJVaJKWT1AVtk6QqSvpdYE59vZV5vTsu8ccbFqT72htKzjQOkEJT530OVR3dn006UCIzyJGp0n9KcGh3+s/rTLBlwD30ypSUqiAMJjpJyMHMaipFTJV7VtEcFw4dEKOp5JPfXlB4fLXuAPsINe6WrGpUMsDhzGR6CuR1zFZS62JbFwAtpSSBATKefYMtJ9Qqm8093t/TaXt62udwWQNiqPbdHTIZNoGgy82rSyb6Q/U1R2tgplktMvOIRjxwTiAVEaV0t3bpoghbTg+ckpP+Gq56njv5n9nlGwvUD3ArIfHq/Ef0rNcDF5s+iakXG8S/cnDVbqKuIpRwKByKicgfGnbA3nDDT7pZd6ARKFDAc1EZHMH/AIq37XDW9wvZfhpbGUMIlvIITMIk6DkBNYXfLYKnVpDLD68ZdWshlWSllAEZZZIynsqVf+V5GFSfci8wRPGA18E1TnyjYRj9zuQejCrgaZnUt88Ueip+6ZdwvbZ0obbci+lXwV0DkVBI5nWT311/6Cv1Jn3PBCUzieYERM/1mQq2/wDkdSzHucwojV8nPSeikE+ExlVafKe9OVoyCQOspWUCMsKkiYy8Ke9lrTnb+TS+WlKYYBEmC8jRSiQejPf6jV/utuM9bhfEctTIBGFxStJJM8PsUNKzdz5R7kJC+BbSpSgQQ8QMMKke+6kuEmo6/KZd4Y+CgDToOkgxGRUTBgR6+2i/Aka1/wAn7ylqULm0AJJAK1ggEzBGDI0VjB5Ub0fuP7ho+0pk0lHQ0+j8DcAyIVGE48lTpGedMuLVKhhGE88JII9KSale5EwkckxHdAgU1doCrFziNOUz+dAUz27zDnWt2VHvbbM+ysxvPuA2oJWxbJBGRQgAZclJjQ1u07OSJiIUSSIyM61xOyRgwEApw4QPAQKA8T3j3Juhbr4Nq8VmICSpXMSYmnW2wLtSUldpcJUUjEOE5krnoO2a9IuN0ngbjhLGFTLoZHEWMDqgME5ZAGc9aym6u4+1WBdG5fWsqt1JYCbtxUOlQIV0iAkwInvNF7EYPefdu9xJLVrd6QrCw9n2aJ5Z+uqMbD2iNba9H9g//tr2XYW7+1Ue6C8t/wDZneEPdWKXssAEOZHXM5d9Vu5mytuC+R7sXdJt4dxYn0KBPDVg6qyevhNHj8yjzrZdntMutNRfIQpxCD0X0pSFKAJ0gASTWl8qbN21fqSx7p4ZQVe9B0JKi458jKYw+yrbdYbwKvmBcm6SwXUl3Fgw4AZUCoZwQI9Nd9/tobaYvVIszeFlKEAKQwXEqURJOPhnOTGvKjo0Hye3dw4wUvpdK21kS4lcqQoYhJUM4IUPVWmLKp6p9RpGr3ajSbBSi+oOsKNxiQgFt6UkApwgjIKEfO8K0VreXK23F8RYLeGBhT0pJBmU+GlLcDNbeeU0bdIbUoFvMjzemo5j7XsqK/YBTqXCDKQQNY9I9JrY7S2g+2GzxVDGBkEpOYiTmO+uO0dqXDTqmw8o4TElCCTkCJhPYa5mVx7yls714+f+WmS+OmZM0YjWptr66cacWHFSjDAwJGLFIOqeUCuY2heQTxRkD5qD/ppTglks33+n/p+9mcdSVdK0fBGpbB9JNaJ3ajjaG1uXQCXUBaZSyPEDIzGXbrWN2p5TLhN17nYhSStCeMQFZEgKUEhKQAJIznSan/B7vV/z+aP22nnW0kQog5QYM5VwbeSpGCVyJUThCgREHLIj216Bvxv7tCy2g/btujA2UBOJpokhTaVSTHzjUHYnlI2i/csNKfSEuPNIVDTUgLWEmMuw1vw4fbPKjLk3WKtFHiJgSARolQMTnE86gOWDqSkltcHQ4TBjXOvUd6d/9o2t7cMJdBS0sCSyggAoChJw/O1qJb+U7aCnY4rWHEgZtoxGVAHNIjQ1PKaKdsJbbIceQlIQse+Lk4FQAQjsHdVx/QiUKOFpeKPkSmDB6sRP85RXoW+O9207O8Uy0pC0JwQS0JgiZxZD0d9V4342sowhdt4KSkZ+us3L3de7Rb/JjlbCSTPud0TnHDXl7aK9Sa25tYpEobmBMBuJjOOlpRVXtn++/wBf+0vbk9KopqVg6EHwNOrcQooooAooooAooooAooooAooooAooooBIpFNg6gH0U6igOTlshQAUhJA0BSDHhNcUbLYBkMtAnUhtIJ9MVLoo0FXf7uWlwsretbdxZiVrZbUowIEqIk5ACo7W59ghSVps7ZKkkKSpLKAUqSZBBAyIImryijQVt5sG2ex8RltXEILkp65AAGLtySB6Kqx5P9nDS0bHhiH3GtNRQFZf7Atn143WkrVAEmdBpzpzOw2EdVtI8JqxoqPtx86CJ/RrfYfWaSplFP2w91V2DhV1s/QKmlAw5ZeGX3UtFSyFI90dCfWT99NtnSdTRRSCTRRRQQooooAooooAooooAooooAooooAooooAooooAooooAooooAooooD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1034" name="AutoShape 10" descr="data:image/jpeg;base64,/9j/4AAQSkZJRgABAQAAAQABAAD/2wCEAAkGBxQQEBQUEhQVFhUVFhUXFhQVFRYXFxQYGBccGBcVFRUYHSggGBolGxQYITEhJSkrLi4uFx8zODMsNygtLisBCgoKDg0OGhAQGywlHyQsLCwsLCwsLywsLCwsLDQsLCwsLCwsLCwsLCwsLCwsLCwsLCwsLCwsLCwsLCwsLCwsLP/AABEIAQMAwgMBIgACEQEDEQH/xAAcAAABBQEBAQAAAAAAAAAAAAAAAQIEBQYDBwj/xABLEAABAwIDBAUFDQQJBAMAAAABAgMRAAQSITEFBhNBIjJRYXEHQoGRoRQjJDNSYnJzgrGywdE0U5LwFUODk6KzwtLhFmN08Rej4v/EABoBAAIDAQEAAAAAAAAAAAAAAAABAgMEBQb/xAAvEQEBAAICAQMBBgUFAQAAAAAAAQIRAyExBBJRMhMiM0FhcRSRocHwQlKB0eEV/9oADAMBAAIRAxEAPwClApaKK9A4paSkmkoM6im0UgWaJptFAOpJpKKAWikpKAdSUlLQYoq/sN0bh1lbxTw0JSVArkFcCYSnX0mqBaSDB1FQxzxt1KlcLJuwk0TTaKmgdNJSUUAtFNooBaIpJpaYJFJTqKNB2pKdTaCJRS0lAJRS0lICiiigxRFSrCwcfWENIK1HkBp3k8h3mvRt3NwENwu5hxf7sdRPj8o+yqeXmx4/K3j4ss/DEbF3afugVpThbSCS4rJOQmE/KPhVVcW6m1FKhBFek75+UOzskKYQeK5BQUM4YaBEHErqggeaM9NNaXduytdoBt7ouogkdk6YVDWQdQeYzrHj6373c6ab6Wa68sRsLdt+8PvaIRzcVkgenme4V6Xu/uWxawpQ4rg89YyT9FOg8TnUbevyg2WzAWyoOOpEC3ZiU9yz1Wx459gNeObd312jtpwsthQbVPwdiYKeZdVqtPaVQnuFVcnqc+TqeFvHwY4d16jvr5TbK3SphCi+4roq4UFDecGV6FQz6KZzyMVmNpWKX0BxvUgEcsQOYyOhrHI3dtrNOO9eC3ADhZaUMIMZBb0EKPzWwdOtXpVsAQ3ExgaidYwJ176hxZXC7lS5JMpphSk+rXuptembX2chVktOECbgZgZ/EiPvPrrzq7ti2opV6D210uHnnIwcvDcEeilpK0KRRRRQBSikpaYFFFFAd6SnUlBG0UtJQCUUtFIACtfu5uK6/C35ab1iOmodwPVHefVWo2DsC2sGE3D5SFYUqU46QEtkiYTOhzjtNYrfjyuqCFJ2eMIyHuhxOZkEy22erkOsqfo1zub1d8YfzbuP00neTebT2xYbEZAWUokSlpPSed741P0jAHaK8Z318qd1ey2zNuycsCCeIscsbgzz+SmBylVUFnsa5vSbh9ZbbWSpVy+VKU5GvDT13Tyy6IjMip7G2LeyITYNlb0ge6XIU5JyhuMm5mIblXLGaw927rZ1PCnvd37lhlLjqAieqypQD2GJxlrVKY5GDziM657C2xeIKmbJx4F/oqbZkqcj5ISMQMDVMGO6pu8Oz7tCQ7cqIXrw8QxtiR0ltgy3mdVdLt5TF2FtK44pRaol10YSGkHEuSCcSUZr006vOKNDa8Y3YYtk8S/eE6lhtSSqZzDjuaUHtCcavo05e8TrwFrs63wIV5jaFEucsRTmtwj5SyY7BSo3abZh3aT8q/ctrSpQ54Vu5ttZiISFq7hSXG9Rw8CwZDTajEJCpd7MRMuPH6RidE1JEp3aQwC9fvniAGG21JWoGMgt0nAjPzU4jy6NenhQUoEaHCR3CBFeYp3TdgvX7vCKUqUG1jiO5CY4Kcmk/SIPzTXpyYx5aSI7I5eynCq22gmLVf8A5Kf8lNY3eBmWpjMEernW12gn4K5/5CT/APSms44ARnocvXU+LL22VHkx3NMRSU9SYJ8aSuw5ZtFLRTBIpRSxSigG0tLFFM3aKSnxSRQibSRTqSKASKQqjM8s/VToqLtJUNL7xH8Rj86jndY2njN2RC23t1++XxLlwqjNKB0W0ZEwhGg1A5k9tVd5c+51NqLYVBUoBaUqBgBIJQronMnWdNKlJeSiMAkmBjUM+tHQT4JqMraq7d4LwjiBEBSglRQVKkKTikJVGhAkTlFcXLqdOpj3Vi5s65u/fr50sNKgwuS4tOcYGiQop7CopR2HlS/041bDBYNlKj0eOo4nlTlAcAGGcui2EzzKqcjYb75Dl86WUnpQ4Cp1fOQySD9twpHeaF7yMWYixb6XN9RxOH+1gBIjk2E+JqCxU7UYuLdxC7jGhSkkpChET5qk+ZI81QkjURnVrb7aKWwxZNpbLgTiS0hSlvKiSCASpYzMJmByTVDdXrqXFG4GawCptSSmUnNMpOcGZCtc5Bq7d3xSwgtWLSWwRClicS+ULdPTXnyBSnupBJG6kKLm0HuHH9UClx4CND/Vscj0s/m0P73sWoKNntBOUKdBJWfpXBGIjuQEpqIzundPgLvF+52zmA6CFHvatU9M/SVhHzqlL2hY7PMW7fFeH9a6EurB7UNfFNHxxK76kSDb7IvLxPHe6FvmrE4oMtLjOGwc3SY1E+Ir1wpAcIGgUQPAHKvIHNr3e0XSPfFAiXMILiw3zxKIOFMT2CvX1IwuKT2KI9RinCq2vQfcrsmfhCSO4cFGX31mbwwgnw+8Vqb4fBHfr0f5SKy158Wr+edPEsmRd6x8T99Miuro6R8T99Miu1PDlXybFEU6KSKZEilApQKUCmCRSU+KKDdaSKfFJFNE2KSKdFEUA2KrttLhCRMSrPKckgkwPQKsoqq2uEqUAowEjTmcRg/hHrrP6i646t4ZvOKouJEBAM9p6xOGBl4q55VzttuqtXHFISOKSkB1QBU3hBSShZ+LJnVOeWtPhOOQDBjLnrqBz6upp2yd4xbAlppPHUokvEYljM4Qkq6LcSc0jFnrXJydLBMRsC6uffLxzgNq6XvgONfzkW8415+cvCM+tUgbTtrL9kaxOD+vdwrcntRlw2tfNBV86uTGy7y8HFeIaaUZLr5KEr+gDK3z9EK8RUhb1jYjoj3S98t5IKQfmWwMelxR8BUFjP3F97pd+FEqC1CFYpWiYEpWqdciQrI9xq4TvFa2OVg0OJpxyQ46f7YjC3/ZJHjVSEt37pLi0srUsy4EdFQJnptI0VHNIg8xzq4x7P2d1U+6HhHTfAIB+ZapOEaZcQq9FIINvaX+08SxIaJ6bqlcNoZ5431npHtAJPdVinYtjYgG4X7oWPNSVMseBUffXY+aEVV7R3mu71YSnESckCCtcfJbaSIT4JFTWNx3Zx3zyWCfNc99uCOUMJPR+2U1JEt1vit1It7ZIabJgJbHAaST52FOaiPlLJNequJh1Q7Fn768zXeWNoMDDIcd04lwouOEzlhbRCGj3wT316Y6ZdV9NX4qcFXN5+yPfXN/5aKy131FeFai6PwR/ueb/wAtusxc9RXgalgWTJvDpHxNMiur46R8a5xXZw+mOTl5psURTooipEQClApYpQKYJFFegbM3dslsNKWF4lNoUqHIElIJgR20Vmvq8JdarRPT5fow0UkU+KSK1MxkURTooigGRVBfpCnVFSgkAwnmo4QCY7M1eytDFZwWqVEuOKgLUT2qhRkDPTIDt1rH6zL7sjT6ad2uL90EA8NOEQvpqzUYTy9NLZbYtbRKS0yF3BAKnXIdKFESQ02fe2wD2hau8VxvblKm1JQkAKwypROZx9up09lTkNbPsRnN07rLoKGp+bboONYz1cUBl1a5mXlvx8I6Xb/ai1FAWoDrrxdFIAHxtwshKddCR4VORu9aWgxXL3GV+7ZVw2p7F3CxiXrohP2qrdp723FzgbQISDDaAkAJnQNMIGBJ8AaerdB/hqdu3EMZSE3CiHViJ6LKQVIEwJUEgTPKkkgWuwnLpYNoSSZKkKcQ2toRmS4ohKkfOBHeBV9ZbsWlqkru3+KoZlu3OFsHWF3Tgzn5iT41k4etl4TkojoZY0qxZBTZ0VPKJq9tNyrt+Hbsi3Qcwu6UUqI/7bABcPoSB30gnO77pYSW7FpLSTkeACgq+suFS4v1wapLZu82gvA0lazOaGUnKc5WoaDvUYrSC02bYpBVNwsR0nzwmpHNLDZxrHcpXoqBtLf1xaOEymGxMNoSGWB4NIjF6c6ZJOzN0U2ikuXNw0haCk8FuXlziEhxaOg3ryKvCvTXDLqvpn8VeM7F493ct48amwtGNLYISkFQAKiNBJHW8K9kJlw/SP304VXl3+yP/Wt/gRWWuOor6J+6tTdfslx9Y1+Buss91T4H7qeIyZh8dI0yK6vDM0yK7XH9M/Zys/qpsURTooipoGxSgUsU4Cmaa3tFaUgA5AAD0UVEpar+zx+Fnvp8UkV0ikIqxU5xSRXSKSKCRrxzA2tXYkn2Ze2smi2UczkABmrlA7OQk8+ytLt1eFhUakpA/iH5A1llrKxmZBJ7gJV+g9tc71d+9I2+mn3bT3rEu4WmZW6pcDMAdFPyiQlIzmSQKn2+69tb9K6uAs6lq1IIHOF3TnRA+iF+NUN86oKQEdYkkCDqs4RA1JyPrq2Y3NunIculBhBzCrpRQojmW7cAuH0JAPbWC+W3Hwlq3wbtgU2LSWeRU1PEUOxdyuXD9mB3VQPXrr4cUokJHSXgTigKOqyTz7zFaVFrs60EqC7lY5vEssyOaWGyXFjuUseFQ9q76Orb4bR4TQOSGkIaaEf9pIhf251NI1bu9vc7ZghsqEiAERqdSFGS34pgmmnad1eOEIKsSj1UBTjq/TmonPlFWWyFbPUFOvsyoFIwpe4LCtcykDGDl1UqAPdUt/fzhpLdohLSDlgtkBlJ+k58Yr0k0GZZeT9YJXfOpt5BMOqxvKVyPARKo+lh/OpnD2dZAHhm4WPPulYG5+bbNmVDuUo+FZJzaT7pCQcOI5JbBK1E9+pPhVzZbgXSwFvJSwlWfEu18MnwQffFH7FPtFZNb3O3jzNuyVJQXGwG2kpZZTCgogNpAByTHSr0ZHX9P51htj7Js7R9lfGduHA8zhKGuGyklYAnGcaszqAPA6Hbs6jxpwVf3P7JcfWNfhbrLODI+BrVPn4Hc/WN/hbrLODKniWTNuDOmRXVQpsV2uL6J+zlcn10yKWKdFLFTQMApwFLFKBTBKKfFJQklXAlU6zmI0jx51yiktUQgd+frrpFV8W/ZN/A5Ne66c4pIrpFEVYgz+9K4S2PnKVH0U//AKqgbxSOXV0zVkPZme6rzb6k8YBZMJQOiDqVKM8+wCq1W0IBDaQBGvgrWa5PqLvkrocPWEQ7bbLti8VNYkrwcPEmAuCQpQ4mqc/k1yF7c3bhSjGpasylsKccV4nNXpqwsbi0CnHLlrjLCyEBbpbby5lDfTcP2gKnXW/LnD4bMNt8mrdIYbjnOHpK+0TWS1rkunC33HdTKrt1q17Q4riv93vDcn+Ippm29nWLbaUNquSsqzfXgEQOVumTgnniKqqTtB1xWBMyo5IQCVK8AMyaTa+xrq1Slx5h1sLkgrSUnxUnrJ+0BNHZ6iXs7ch57pcW2Q1OTzjog8yEtCXCoDlhq7Z2Ls+2EuOPXRGulqx6zLh/w1i2NqOITCFBMznEqM8pPhVvszdC9vemGXVJ/eOdBsd/EcITHgaIS/Xv0i3BTaJaYEQRatgKVl5z6pWo9+Ks7c7xPOrKgMJOq1ErWe8k/pWj2fuawwpKrm7aVGZZtkF8qHyS4cLY9ZqU69s60nh2yFKEQu9cLpPPJlOFH30+gpNyLVy4v2CvG4kOonXCg4hBJ0Hhzr1Zk5j0Vhdnb3vXd1bsocUUB5o4G0JbaCQtM9AAA5HmJrc2+o9FBL98fA7n6xr8LdZc1qXv2O5+sa/C3WWpwVnopIp4FLFdrh/Djk8v11zilinxRFWoGRTgKcBTgKAZFFPiig3UJyoiusUhTQi5RSRXXDSRQTFbSRxbl3MAJIE69UREchNRuGgCJk4oE5wk6aZaSa4vHirURJxFZgDLpHtOmU09y0UltaoCYSoiTKsxhHdXFzy3bXVxmpIbsjdJT6EuvP27DapIxrK3TBIJDDYK4xSOlhq5bstm2w6SXrpXynVi2Z8UttkrI8Visiy+4QltpZxHLAhOZz5EdInwq8stw71wY3Gi0g/1l0sMjxhZCj6jVHa/pZO78FpJRapQwk6i1bDU+Lvxh8cRrNXO3Vqc4mJSTBk4iSqfl4ut6a09vunZtD3+7Lh5t2jRI/vncKT6EmqjbezrN14pY4lvAAHEVxUKynpKSAUHPsIoCbs3e5m3bCm2rZt0yS42wFuk4vlLkIyjIRULam+T1yqTxF5yFPLKo8E6D0GpVhuKmAq4vbZsEAgNFVw4ZE6NiBl2qFXLeytmW4kt3FyRqXnAw34hLcqjxVRNC7YV+9fXALhSDAwo6PoyzPrq02buLevjEi2dw83HYaR9LG6UgjwmtF/123b/ALMm2t+XwZkKWfF1WI+0VQbR30ceVJDjp7Xlkx4DP7xTGmn3c3XTZXLDjt1blfFSA0ytS5mYCnICZy6s5+ytrbjMeivL9zLty6v2UukJSlXESlI1UjpATmdArnXqNv1h4igl86fgd19Y2P8AC1+tZitO7+x3X1rf4Gqy5ogqjQNfGnYaVsa+JrphrtcH4ccnm+uuWGjDXXDSGrlZmGlAp3o/KlCTQZsUU/B3n2fpRQbvhpIrsU03DQg5RUbaLmBlxXYhR9lTsNVW8hi3UJjEUJnsBUJz5ZTUOS6xtSwm8pGLavFBICU5DDn6M88hUO6dXw1FSpyAiSBOIHzY5CrVRYQMziOffoY/4qPfOIewNJwoCnAAtZwpBOUqichiziuLXVx8p7W/a2EcNnCxkBht2Usk6dJTkY1ExrJ1qout43HFE6kxKlkrUY7zV8NgWCc3rx58/JtmcMH6185jwTTzd7Pt/irJtR+VdvLenvLScKPYar6XMmFvvwE41yYCUAmT2YU+I5VAvEOMrU2tKkKTqlYKSPFJrevb9uhGBlZaTybtWkMJHgUAH2msz/ThcUQ978lSicD5xRJnJzrA59tLodq87UeIACsIAAhI/M5+2pFjsC5uzLbVw+e1KFrA8VZx661ze9Nvbn3i3s2SJhQbL7o+25iz9AqJfb+vOyC6+sR1QrAj+FJA9lOEZbeTi4Tm+q3th/330YvQhGJXogVOb3V2e3PFvHniPNtmMAH9o8YPiBWXVthzPAhKZ7ekfy+6uS7p9wklaszmE9Ef4Yp9l09C2O/aM3DSbW1UhS1KQXXHy4sjAo5ojCnMDq+vkdZbdYeivLvJ2zivMUYoS5KiR0DgUQe85RXp9sOkM/VQGgd/Y7r61v8AAzWXKhWodSPcdz9c3+BqszRDqmZ1Vl5xrrhNDAzX412w12fT/hxyef8AErjg/n/ilCa64aMNXqXOKUJp8UoFBmYaK6YaSg0nrQRBkCIznKAcu2let1IjEkicxI1HaKwuyL5bPTSkEEQAV4USSMzynT11Ke2+XBKBhEQQmDnPoGckVzf/AKGEw3/Rq5PS6zsn82rAnTPwrOb6ZoaRBMrxQOxAz/FXK0284lwhUuJGXmpUPRz0OlRd69oha2i2CQG1EylQKSo4YI5GUipfxWPLxX5Rw4cseSfCoGzDzCeySZPyieyq7a4KFNmRzVIAykxll3VLcfcJzVGfIjzR83POuVptEWz4WtDS8KP69suDETIOBWRIBkSKw5eG7Hyr20OukBJWudEpBJPgE/pV1Zbj7QdEi2dSn5TuFkDxLhTU5zykO4cKXlpEEYWUIZA7hgCTFU11vOt0yUqWflOLUo1BavEbkBuS9e2qNBhQpT6+UjC2I9tZz/pp1ZBYi4CiI4RlWZyBR1gcxypjm2XjphT4AfmTUrYl4kmcSmy2niKWBOSSkdEpgjNUwAT3mglna+Tm+MF1pDAPN91tv1gqn2VPZ3KYb+P2iwnuYQ4+fWAAKo7zbREKSEqKsUEKxmAYBVphJHLuqF/SLqvOw+CU/nNE2LptWtlbLb1F5cEHmW2UH+GVV3G2bS3ENWFqjvfK3z49MgeyvPVrWo9JxZ9JA9QMUW9gXDCELWexIUo+oTUtUtx6Rszel26uWmwpstp4sobaQlKBwlZgpSIzEa1qrU9IeNYvcDYj1u4tbrS2UqbUE8RCkFZwq6uIAmAc/pCtnap6Q8e+ka/dPwO5+uR+Bms0TWkdT8DufrkfgarNlNEFVtt1l+P5mu5H8/8AumWaOk54/masbexWvqIJ74y9eldf0+UnFLa5fPLeSyIOH+f/AFVlbbBeX5uEdq8vYc6VezHE6p01ggx6qsr3bKlPm3QQlzOCel1RjPcJSPbVHqfV+2T7OyreD03ut9+4iObuLB6Kkn2D0RNQ39mLSeRGehn9Kn2TT1ywhYJBLoJClSOFhBMhQgGcoE1aKaRiUEECDMIVofAGKyYet5Z5ar6Xjvhlfcavkn1UVoVbPM/Gu/xJ/wBtFX/x+XxEP4LH5rw3aSVFlKEpxExMEgJCiCno5yqQfb2ZcUWj4BHRUcWIpBxE9DNMfeO2KvdnbKxqZaRJMcR3sQlfVnvjl399c7qHLhxKTqpxIOnUCEgA+ByHdWD22Y71+a22S6U7W0FvKQkN4igYVICsLignQJGpOUQBIrpbPpUAVqxwoJBXksCOqpOZkHL0V2KUJcSQjCqCMUyqM0GT2+k/fXZAOJSgEyoyoxmSR2Dn31V9vjjPCN7cTeIAyI0ByBOio5xnXJnYjl844pC2GwiApVw8hoGQQMIMlR6J0FRrppST1UwYAMnme89tVTV+sLXwwnpqUrMEnXLnWi2WbiWMbBrcphA9+2hbJPYw28/z7QlI9tTRu/sxMS7eOwcy22y0Fc88ZUe6sR7tul6KjuSkfoTXBy4dPWeV/EQPUCKO0um8v07OaaVgsVqVgOFb10uRyBwISEz66qNhbJtni4UuONIKMLilJ4gbBIIKcOazKIjLQ1ljbKUkqBKgNVch4mrjYzi0WF2tJIJctkJOv7wqGfcoeuldn01Dew9loyL146cvi22mwf7wqNdw5s1s9CwWuDq9cr9qUACvPw86rVxfoUR90UwtAwFGT3mSfbTkpWx6IN7GWSC3a2DUaEtBax9pajXK48pL8QLopHY02lA9BQgffWRtN333Pi7Z5X0WVq+5NW1puFtBzq2T32khv/MKaNDa/wB1tsO3l2FcR5aEIcx8RaiOkkhOSjnmK21oOkKzO6O7D9gp03KcBW1CUBSFDrpzUUEgHX21prM9IUGvXz8CuPrk/hbrMhVaR8n3FcT+/H3N1mZpA/dxJVcKAwziPWEjztRWqurBSknE8sExmmEpA55c8u01k93govOYOtiEZgfKnM901otuWAUhSUvhteEwtw44JSoDInkcJy+TGUzT5v8AT+396XF5y/f+0cHrJnEeGcKsgMDhBmBmYOdQLvayg8bZCcLpSAXghJJPDxJUpRJMkAajnVg/e2xUElTeIBIkpw8hJBI8edVo2y6l9q2MrxBAUtlsFKkkdYrGInTuqjGdrrekTY1tcXFkvAqHQ4kDEqEJSBmIzA9Aqw20hIfa4bba21LwOcPJaJjCuUHQZzNThsNTrCglBbXPROEwOkZOFWRy7Rzqa7u3iKfe0iBBjCmcu4gjOpa7Rl6Q/wCjE/Ld/vFUVNG6/cf7xX60U09x5Nu3t0I4iG2lKU4oqLpIBOUJSAewk+ACdaztntLghQXkQsuJVmSVZCCDGRjn+VRLB0pVkABhIIVzPdORNTt47U8bhgJCFGZEHIdHMnTNKvTT92WpPhmuM3b8n3TSC8jAVrhSceUk4klSiANBigA9qqEKdCYlKEkTOcmR2kewaVY7Dty2ppQClQ4FwkHqt9ODHaR36Vztt2L5BAUw5gOuLACk/KAKu05+NV543O2xKTqKN9ahrEAkzA80TEmc8qm7uvWSGU8axDrmZK13LiBGLogNoAA0HPOu7+7NyXFS0DBkDG2AftFWHMd9M2huS86rotsNAHncNEkHmQgq0/OKsmXUmhOlw3vVbMfFWdgidcYU6r1qcpo8oKkfFi0aiAOFbNZAaRINVKPJ2vm+z4Ss+1KDUtvycdr6SI5JdmfSgU9nsza/lEuXkYTclQkdHhoCcu0YINSdlbSR7kS67bW60qecGAgpQsobRC1hJEqBUfVTUeT9qJLrniEJP3mpz+7TS2G7VKlw2HHJhMkqXEkGREpPqo3fgbcW97GW+pabNbPaGEk+tazXT/5IeT1H2mxGjTLY+5Bqj2huCqJZXM54Vfqn9Kor7di5bObRPekj7jn7KY21915QX163T57cBWn8MVXL3mLnWW8v6alH7yaoG9lqSyVKBSZPRVkY7ardDqPDP/bQcemblNl11byRCUNqQZ1kqQeyttZjpCs55K7Qf0VcO54jc8Puw4GlcxrNaSzBxD+fypCry7HwF3veH+n9Ky5Fai8HwBz68/eP0rMYf5/k0wdu/aqcW8EnDmmVZ5CVSdewVvLDZrBSSG2yCNYBnpKBz9HsrN7A2YWm7hbxSlDqUYTKZAlRkggwekKxvlQfacLXBKSEpXOECOsO7vp5Xdkv+dljNbr1y5uLdsDEtlEFOqkJgAj8qjO722KMjd2/gHUq9iSa+cLVOvIwewagimvJhGsnLn4/8Uag2+gHvKBs9uZfmTIwNOqkeITGoPqqIryn2Z+LRcO/QbT/AKlCvATOFEkDokc/lq7K0u6TjYQviJCjIzw4o15nwovU2cepJ8qTJEi1uiDmDhR/uorzVu9aSAMCcgBojlSVHd+D0td0t3mnrRFy5ilyZSSCnJRQk6a5D1U7aFpwQytoEqUytw9qhxGwhGXMl4+qrLa207VLSUsLQEpSQEpGWZChy1BRE/PPaac3tS290ghSFJS0y22YOHEVKxHTlCNfHlWv2YeP2Y/dl5/WuZaSOucJykKVBz8TXZHBE9Jv+MfrVJvRtBnG+QUEqCEDAEkmCiSDEmAFa5eNSWrhtTLCQp8lZWcFu42kLxHAniLXnlw9BGvfWfLq2Rqw7kWaXWh5yJ7s66OXbaRmrKM+Q9tZLb9mpi4bWlsG2SkJcUrhgFbmEDozJIWAJjmaFOtc20nxSn0VXcsvyiWsWhVvFakDC+1Pe4n/AEzXJ3eO3kDjNgc+sqe7ICvPxatIUoFtSoURk5hyOafMPIj1VHc2ehTyVDiJRIlEpWY7lDD3cvTUt0unq7G1GVplLkjTotqH3ikewpuAoqUcbLKAIjUqXJI+tFeeu7KvnJVaJKWT1AVtk6QqSvpdYE59vZV5vTsu8ccbFqT72htKzjQOkEJT530OVR3dn006UCIzyJGp0n9KcGh3+s/rTLBlwD30ypSUqiAMJjpJyMHMaipFTJV7VtEcFw4dEKOp5JPfXlB4fLXuAPsINe6WrGpUMsDhzGR6CuR1zFZS62JbFwAtpSSBATKefYMtJ9Qqm8093t/TaXt62udwWQNiqPbdHTIZNoGgy82rSyb6Q/U1R2tgplktMvOIRjxwTiAVEaV0t3bpoghbTg+ckpP+Gq56njv5n9nlGwvUD3ArIfHq/Ef0rNcDF5s+iakXG8S/cnDVbqKuIpRwKByKicgfGnbA3nDDT7pZd6ARKFDAc1EZHMH/AIq37XDW9wvZfhpbGUMIlvIITMIk6DkBNYXfLYKnVpDLD68ZdWshlWSllAEZZZIynsqVf+V5GFSfci8wRPGA18E1TnyjYRj9zuQejCrgaZnUt88Ueip+6ZdwvbZ0obbci+lXwV0DkVBI5nWT311/6Cv1Jn3PBCUzieYERM/1mQq2/wDkdSzHucwojV8nPSeikE+ExlVafKe9OVoyCQOspWUCMsKkiYy8Ke9lrTnb+TS+WlKYYBEmC8jRSiQejPf6jV/utuM9bhfEctTIBGFxStJJM8PsUNKzdz5R7kJC+BbSpSgQQ8QMMKke+6kuEmo6/KZd4Y+CgDToOkgxGRUTBgR6+2i/Aka1/wAn7ylqULm0AJJAK1ggEzBGDI0VjB5Ub0fuP7ho+0pk0lHQ0+j8DcAyIVGE48lTpGedMuLVKhhGE88JII9KSale5EwkckxHdAgU1doCrFziNOUz+dAUz27zDnWt2VHvbbM+ysxvPuA2oJWxbJBGRQgAZclJjQ1u07OSJiIUSSIyM61xOyRgwEApw4QPAQKA8T3j3Juhbr4Nq8VmICSpXMSYmnW2wLtSUldpcJUUjEOE5krnoO2a9IuN0ngbjhLGFTLoZHEWMDqgME5ZAGc9aym6u4+1WBdG5fWsqt1JYCbtxUOlQIV0iAkwInvNF7EYPefdu9xJLVrd6QrCw9n2aJ5Z+uqMbD2iNba9H9g//tr2XYW7+1Ue6C8t/wDZneEPdWKXssAEOZHXM5d9Vu5mytuC+R7sXdJt4dxYn0KBPDVg6qyevhNHj8yjzrZdntMutNRfIQpxCD0X0pSFKAJ0gASTWl8qbN21fqSx7p4ZQVe9B0JKi458jKYw+yrbdYbwKvmBcm6SwXUl3Fgw4AZUCoZwQI9Nd9/tobaYvVIszeFlKEAKQwXEqURJOPhnOTGvKjo0Hye3dw4wUvpdK21kS4lcqQoYhJUM4IUPVWmLKp6p9RpGr3ajSbBSi+oOsKNxiQgFt6UkApwgjIKEfO8K0VreXK23F8RYLeGBhT0pJBmU+GlLcDNbeeU0bdIbUoFvMjzemo5j7XsqK/YBTqXCDKQQNY9I9JrY7S2g+2GzxVDGBkEpOYiTmO+uO0dqXDTqmw8o4TElCCTkCJhPYa5mVx7yls714+f+WmS+OmZM0YjWptr66cacWHFSjDAwJGLFIOqeUCuY2heQTxRkD5qD/ppTglks33+n/p+9mcdSVdK0fBGpbB9JNaJ3ajjaG1uXQCXUBaZSyPEDIzGXbrWN2p5TLhN17nYhSStCeMQFZEgKUEhKQAJIznSan/B7vV/z+aP22nnW0kQog5QYM5VwbeSpGCVyJUThCgREHLIj216Bvxv7tCy2g/btujA2UBOJpokhTaVSTHzjUHYnlI2i/csNKfSEuPNIVDTUgLWEmMuw1vw4fbPKjLk3WKtFHiJgSARolQMTnE86gOWDqSkltcHQ4TBjXOvUd6d/9o2t7cMJdBS0sCSyggAoChJw/O1qJb+U7aCnY4rWHEgZtoxGVAHNIjQ1PKaKdsJbbIceQlIQse+Lk4FQAQjsHdVx/QiUKOFpeKPkSmDB6sRP85RXoW+O9207O8Uy0pC0JwQS0JgiZxZD0d9V4342sowhdt4KSkZ+us3L3de7Rb/JjlbCSTPud0TnHDXl7aK9Sa25tYpEobmBMBuJjOOlpRVXtn++/wBf+0vbk9KopqVg6EHwNOrcQooooAooooAooooAooooAooooAooooBIpFNg6gH0U6igOTlshQAUhJA0BSDHhNcUbLYBkMtAnUhtIJ9MVLoo0FXf7uWlwsretbdxZiVrZbUowIEqIk5ACo7W59ghSVps7ZKkkKSpLKAUqSZBBAyIImryijQVt5sG2ex8RltXEILkp65AAGLtySB6Kqx5P9nDS0bHhiH3GtNRQFZf7Atn143WkrVAEmdBpzpzOw2EdVtI8JqxoqPtx86CJ/RrfYfWaSplFP2w91V2DhV1s/QKmlAw5ZeGX3UtFSyFI90dCfWT99NtnSdTRRSCTRRRQQooooAooooAooooAooooAooooAooooAooooAooooAooooAooooD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1036" name="AutoShape 12" descr="data:image/jpeg;base64,/9j/4AAQSkZJRgABAQAAAQABAAD/2wCEAAkGBhQSEBQUExQWFRUVGRUWFRYWGBgYFxoYGBgXGBwWFRYZHCYfGBkjGRoXHy8gIycpLiwsGh8xNTAqNSYrLCkBCQoKDgwOGg8PGiwkHyQsLywsLCwpLCwsLCowLSksLCwsLCwsLCwsLCwsLCwsLCwpLCwsLCwsLCwsLCwsLywpLP/AABEIAMIBAwMBIgACEQEDEQH/xAAcAAABBQEBAQAAAAAAAAAAAAAEAAIDBQYBBwj/xABJEAABAwIDBQUFBAgEBQIHAAABAgMRACEEEjEFIkFRYQYTMnGBI0KRofAUUmKxBzNygsHR4fFDkqKyJDRTc7MWdBUXJTVjwsP/xAAaAQACAwEBAAAAAAAAAAAAAAABBAIDBQAG/8QAMhEAAgECBAMGBQQDAQAAAAAAAAECAxEEITHwEkFxEyJRYYGxMpHB0eEjM6HxFFLCBf/aAAwDAQACEQMRAD8AytcNOppr2B5MbTxlSkrXZCfiSdAOZJkAdDwCiHNNTcwEi5J0gak9BI+IAuQDWY3aBWhS2ghaUGVNPICijROdOX3SAJ1yxGkVnYzFdmuCOvsP4PC8b45ae5SY/GrdXmk3mEElQAJJgcYkk351zBbTU0omJBBChqhSTqFJ1j8qJG31cW2k9Q0gj1MTT29vr1Bb/dbbH/61iGyOThAspVhlSlRgozSpsngpPFPJUX01oxvGgEITZCZiBqTEq9fq5NcdxzndALMrWNMqQUpuD4QLm4/zaEA1Dh2aYpJ636FdS2li9GFJRnTccelQUdsHEd0sE3SbKHTnHP640/b2zgy8QnwKAWj9lX8jI9K18LXcnwT15Mx8TQUe/DQrqVKlTwidrorhrqa4J0V2uV0UAipUqVccKlSpVxw6pkVDUiDQYUFtGj8DiC2tK06pM/0PQi1VzVGNClqiTVmXwbTujRbYbSFJfAJZxICH0ifEoBM5U6qMJTPCD96onV5cxWZKEqD18oWyUiX0pRcqEZB5VN2fdS4heGc8LgOXmFdOtgodRQ+GS42S3EusGEpGVCXEbwS2FGSUpSQv19K8tWpdlNw3beX9HpaNTtIKW7hbWBcMhCSpTIC28sIStHtA2wpRMkJ3Z4SetNcSGVmUgoUtIdbAK1/aFKRCpOiQACDygjhXME+ErQG1JIVmVhlEqWTMl0LINheBytxgVd41sOID7IUbQtEEKUkEgiDBzo3iOdxxBpdu29/2XJb3uxRHCizT0rSgtqbecVAccK1EIgcAYt5CLCrLZPaLuwW8Ssd4hBdcyA5UgqIABOvARx1qrYabb7ttXd9yC39kUolSlOEKMnrf5k8REDXfuFoBbTncLSMQqwzEAqMJHBMwJi5zc6Nr73rzQL2M7tvZm1cdifteER3bZu0tp5pJVonehck2gzyM8qpcZtPF4N9DOMaKXVBK0KZKM91EJUkNnLOZJECDbyr1LZu2Utjv0OJ+xpQ5mQhHvJVdaY6AiOPrIumth4d7EoxwGdzukoaUdEplS5QCLKOeJ4ARbemXHboDhML/APMd1NncC28sauHMkq5EgMkAxGhjlGlKtziOx2HcWVqSsFRkhLikpnokGBSocUPANpHj1OaazGPr524HWwAJMAEjgTP1/LXy4mALmotsNvZe6aQq49ooDhY92FaciojWAkWEq9bisSqSstWeYw2HdV3ehSbZ27nHdhMNg+JJzBcHdVoCEgGw5qJNzYLCYwpWFoUJHK/Qgg6g6RRv/p53UpCZ1KlpH8ZqJewh77zA/fk/6RWA23rmbqSWh3FYVC0l1oQP8RAPgMajmg8DwqLZ2CCiXF+FFyRqSIgdTJHqROtisBgktuJKcUCdIDa1gjUhWm7FE4ko/VpAASb8s15Gp8MkROpVciKCzyD5gySVqKjxOnAcABPACBeDarHCsSaexsokSm/Tj6UdhMP/AG+Wnyj04inU01kKyvfMnaat9fX9+ttH2+2UWcPgArx924lXoUK+WYil2M2R3+LQDdKN48R0v536wTxqw/TLigX8O0PcbUo/vqAH+yrcO/14rr7FGIX6Mn09zzyuiuV0VtmMcroNcrtcA7XRXBXRQCjtKlSrgipUqVE4dTkU2noFRYUFM0e3QDNGt0vMviGYZwpIUDBBBB6ir7bCO8bbxjcJW2Ic3cxCCoZ4HMAET91R5VRMt1e9nsXkWW1+By19JiL+Yt8KyMbT448S1XtzNLB1OCXC9H7giG84CfaJbeCVpIyo7mO6Hc20KjNvOrPY21VJVmWAgqjv0FweyAC8q40EwAYjnfLVQ7gEsPKYWE92pSHG1LUcynSoZAP2coSfIUg9YH2Rc3UYxATJcUpshDYnzGugB6isVre93Nhb3vIK7VYZbalJYQHFKSp1KLZm1EwpSTwCsxAi85tZs1vBd0pP2dtsBax9p3pygIBgczp8ZiFE0Fh2lhs4ruVHEgKbDZVAy5wBbQJCQPQeRo9WF7tYDLSVJfcUcSSrSU8uM2tpwtmkG3Le3yO8xrbgTlcbcaGCQ2vMlIEZgfkB04yIvY7Z23O5zYlT04RTaFBOSSkjVYtJmQI/kKCawxSpLaENfYu5VmMg3PDyiSSdZN5FPT3neKMtfYwyIFjM8TwCQn0II6x2u9fyjt9PwzUJ2u2oBSBnSQClQsCI1APClVEH1rAU0pvIoApspViBeQoClULU/wDb+A97wPLNr49DQyFOZShKk3sggiTyWoGwPhTMiVQnObQZW3CkurU2RKCSVCOR5EafRqNxwrJKlElRkk3M8+p86I2fiQAUOGW1a80n74+Akco5Vp1G5y4nqJQSiuFaFd3qpukE806n0NdDyZuTPEGxFEYrAlCiCAeIPAjmCKl2bgQ4qVHdTdRVcCJN+MQCT0BAuRMdCQXhE9033mi1+Dpoc3SLGeZR+IUsK19f1H8aTzveLzRAFkg2hIJPiFpJJJ6k0bhmr/U/yIpmnHhV3qUTlcstkYgtnmniPzjrWu2nslKmQ+3cQMw5jSfPQHpf3RWXwmH0ty0tfgJ4KPunnatn2Jczu/Z1XQ6CYi2l7e6FA6cDmHChJW7yBF37rNR+jnZgaw6nl2KhmJPKNfLLf1ryntLtY4nFvPHRSjl6JFkj4AV6v272l9j2aW02W77MeR8R+FvWvFqf/wDPhdyqPohLHzso011FXa5SrVMsVKlSrgDgaQrldrjhwpUhSoEhUqVKicOFSJqOpW6iwoJZqwwyZNqr26ucGpLeXMYCgCo8pJ052j1NI4ipwRuOYen2krEuIzNpByzM6cAOJ6TaehqFraaCYzAK5EwaZh9rH7QHDZJ3Y5I0A9Nepk8ag7X7KyuJcTASuyuAChxPQj8jSHaNPMf7GLWRsMWk4rC50Ad+zmUmQDvZTIv94X8xVFhsN9pWA6leVKWXEOCEd4sG6iBeTlHkI0kVcYvs6GcIjKVqDd3sqiO8bVBWCBqBqByBAuaAw+ATCWQlYbY7p1lYVPeHeVA+8AY8zyisaUo3fDp7b9jUimkuLURdOQYvuHC9lDXc5rhJc1jQHQnlA6mpRhww4EIbWtOJW4p1eYwmU3JOo5Dy4mKh+1BITjC27ndS00WtSmV/d4ag36C0mpUBLCwxmdUrEqeWF65LTMxaLR1uajvfmuXkSGJwSUxgQyvuC0qXJjVWk8VEyfMi0VHj320Z8KthQwyWRvzAJJhKEczY31kEkRepnsOGMOMIpxxJLKsr6ha3U6G53eVgZivN+3+3XEoaw4K8vdgpUo7ykSU5j1VlPpAvcmUY8W/k19QN2JH/ANI/dqKGitLad1IbVCABynXz468aVefUqusiq5aOMFOhIm44jlfl8edN786bp4WsfnV0HcKkWQ45HFRCB/ppp2uhP6thpJ5qGY/EmrehWQ7Pf7xPdEKtdpUEx0UQPD14fMGYgZEBpM8FLI6wpIIN77qzx/VDVJonD7Sd7pS3DKSAEtgAJUToCALgwSR9xJHvpNAoBUqScyiSSTZRJuTPEk1ZSjd5kZysiXDNcvl/FJq1wjX87fnFCsN/R1HrxFXWCZ5yMu8SLqSP+on7yRxH9wy2LBWGZixANojhCtADxbXwPuqj12n6PMAe9703vY8xz9Qc3ms1kQzMJ5z4bgAjMot/gUj2qRwU2RavRtmYhOEw5cXbIJMcwZMfvW9KhPSxOGtzF/pT2132MLYO6yMv70738qxlS4vElxxS1arUVH1M1DW9Rp9nTUTDrVO0m5HRSpUqtKhV2uV0VwDtIVyuiuOHCpGcOVaDzPAfXLpUmDwuY30/PoKt3GYSeHiAHn9piBFptwvyVrSWIxSpZLUcoYd1M2VKcKOJ4wY6LSk9dDOlDrt8OnCZ480mj8SLuAXhb1tYslYtvR4eIT5VX4lVzf3jx4Zgfv8AJfL+FZksbJ+PsaMcJFeBEVkcfy+uFORiiOVCrV9T08+hqIrPP6069aCxsl/ZzwsS8w2KCjGhqx2ijKvJ90CRyMCQeo+V6zGCx5Q4hVrEaj4dOt6vAqbnjr/epOv23odCj2XqPFabDtjFYQtnxAZZ6i6T+XzrMirXs9jMjwB0Xunz4H4/n61GSyLYvM0/YbapdY7pfjZ9moHijQTziCn0oHG4ANryKKoYJfYynxNgK3CPeyEkRyy8zQmLc+x45D/+G7uu/KT/ALVeaTWo7Q4NSmg6hJLjMuICffEbyB+0NJ4xWTWjwTuuZoU5cUbPkZ1GOQ2U4lanAnEhhsNEE5FGeA4mSSfPWQKu+zmx1pSrvXC7vrIJA0USQkfhA/kLVVYV5Ic7x14Fp8shlJA3VRw/ETfpFbVIAAAsOXppVTdt7z5E0gHbuxhiWSjdChvIJ0CheD+E6GvBP0sP5sY2SkoUGUhaTqlQcdBT6V9GgcPq9eCfp4ZCdpNwACrDoKo4nvHRJ6wB8KlSeYJ6Hm9KlSpkpLdt8Ea+XCKNwGD71YGuk3iZMBIVoPPgJVok0CpgqIEAkmBa94gJA66D0q6LaWWe7HicBlQuAk2KuPjgoH4Ao6O1bnoVZajMViO8UMsKQmyY3Z5rA4ZoEDgkITwqdhvh8lD8j/eoGGpvZXUWNWDKevodRTkVwq29/MXk7ve/YKwrel4Gkm4B5K6VeYVqPwZCCfvMqMAOJ+8yokT5joVB7OwxzAADOobqVfq3hxRM2Vy0vyMTaCAlISCob4QlXjED2uEcPHdVmSfhBJAjfe9+wN739w3YmFzO5ssBJIy8AQrMpH7rgCR+F+ie3+08rSGEnW6vIfR+IozYTAQmZkCN771grMepaGHPoaxHaHaHfYhauEwPT6j0pjDQ46q8FmVYmfBSfi8ispV2kK2jFFSpUq44VdFcrtcA7XUJkgVynsjeFRm7RbJQV5JF3s9kQPkOZ5/Xy4lOXPQ/koxz0PecTB/HrTWWxA5BP1zt6HXrvSe8PNJGvA4UmLEnUzlCjzWK8nObm7s9NGKgrIqFmVkHiWTB/G2oWCpjxDRCfKq56YvNwnWRqgjQqTxSOA/lYrkExNkNm0xKFoTfIQgaHVaja/GgXgEkgRu5hAj3HJ0QDwVz9NaBwC4rjPXUdFfe5KP1FQKH1r06/iopxJ0vy9/qnl5UOvr8/wCo6qoHA6/r6+VaLBPZkJPT+/zms+sfX9us/CrPYbsgp5GR6/XzqdJ2kCSui2SJ0qQoKTcEH4evD65Gjtl4WSKutqbKzsGPGkZk/wAR6j+FNOdivgHutfbMHHvxbo4n+f8AHhpR/YTbHeMd2o77JCTzy+76iMv7tZvsZtT2qmle9cftD+n5DpPXcSpjaKlMDMVhSVoMgZjqDzGYBci2tKVkpxt8him2ncP27hAh0soCSM32hKlQQxJXmUeUGSnz6VpOzmJMFkgkNpQW3CZC0qTGvNJEeRTe8VlDhytxeHcQVpfaLjmI5rJgAcABwHlaJozC48IJw2GUA9h0oISqYKQRuFR5psSNMwPSkXpv5/caWpuifr61rwX9PX/3Fr/26P8AyPV7wy6FJCh9cL14N+nk/wD1Fr/26P8AyPUaXxAnoebUqVKmik1uysLALrk5QLAWJE5bHgpR3Enhvq/w6j7wrWVKOVSjJBEJ0gBI0CQAAADoBRuNXogRCDfL4SsDKYPFCBuJPHeV75qTDYYkedMU5JO7KJp2shjTXMfvJ+pq0wDRUoCRPAKiD0va/W1D/YSkSEnLxy6fD+NWmz2BkJUC4xovLZxqdFdPXdOljV7d97/kotvf0LDA4ZORcoJbSfbsH9Y0dO+ZnUDj8FCIVRaEKU5rmcBQM4NlrCSrDPibnNAQf2r3VRGVSAgZkuOBObDvDR5sAhTDoNyrLIg3F03Ck1zZ7QSAU+HLmQeIbXLqEk8S3iGFJn8Z50FmyVuQRtbGhrDHLooQj9kk5QfJAQn1FYImr7tVi5WGwbJt8LfOB8Koa1sHT4YcXiZWMqcU+HwFSFKlTomKlSpVxwq6EzXKkS7HCg/I4YakYVvCmqXJp+H8Q86rq/ty6MspfGuqNG39C+pmOM8+IOt9VBYn3uqSecgNNnQRmG5xKE8gaaPjboddRe0Eazb70JmpXk5s41kKt4plp8TlPi8PidMHgIivJnpWVm0GpWbSMmIRMBQ3VuqjOshA0Fgk+dqBxBzE3mSbSpX6xsKHhATEj+t6s8SnM8g6+0WkmAuM6WzBcVup8ZsgEfOqtbkhJJndaVBUXDuqLZgIAT8ONEAE4iZsb38J4gK+9zBqAp8/gRx6Hko0a3hwDBTp+CPCSOfI0I6zBiOnh806g+VAAOvr9fEftVLsp3K8nrI/p8YHxpijz/iOvH96h12M8R9cOs/CuCj1zYmC3QauMtV3ZfFB3CtqHKD6f0irSmL3zOBNg9l0MOreMFSicg+4nWAPvG9+Q6moe0GBCH0rjdfSWFkWyqgwoK1EgR+6K0Tbk+t/4edRbT2eH2Vt3GYbp4hQulQ4WIrKcm5ZjqikrIxxSW8MrC4dwF9lsFGaM0E63sDGgOkp4VPtDFDDMqxK2wp0IQlwo4kWjMdEydeUchULuNZabOLWn2iQGnCBKpBjLGg3uPlyqfB4FXfuuKcDjDyUZEG4ECfIC585k6Xnv7r6kd/Yu+zzxzqVnJbeCHEJUDKVZd7W4BGXd4EK51i/0ldjF4zauHUQruS0ErUmARlccJuRAspMWM3q0dx/f4h7CFK0ZUJWh0fenMF2sIVBHMpVV9i8eCpCSpPeFFgbFRT4iBrFwek0F3XfdvELzRQYb9H+ASgJGGQqOK8xUfMk0qz7m1tqlSvZKO8oWbkWJEJPEDQHlSqdqvJkb0+aMThWjAyqBAsAYNvMVbYV6CAsR1Fx/MUClI95BHX+oolpMmCoxz1j+da0oR5b9DOU3v7my2NhsxB58q0KeyhCw8xuORCk2LbgIuCDa41BsePOsrsDFLw6kd4Ctldg4m8eX3iOKTB5RXq+FUC2kpIUk3SUnWfP0F7i00u7xzLlaR5ziUhakob3EOq3AJljFpFkCbhKyABPAp4t1N9rGUuACFBTiRoB3paWW+gDofSPM1bdrNjZHO8TujEApVFgMQ37VlwciopUn9486xna/bYabkD9YSQkWGVa3HQRygLV8BV8WuFNsqad2VOKezLKtZNvKoarmtvNnUKT6SPlRbWMQrwqB9b/AArdp1qUklGSMOpSqptyTJqRpCugVeUnK6Ek1ypG3L0GFIapsjWknrRbzZI50IpsjUVCMrkpRsKRUzQGYf0/jQ9FYZsyCdOenz4VCvlTl0ZKjnOPVF+kfOBHryOvlpaVWF5BdQFoUUakkEqViU2SN50mdVbh4WqJNrmwGXNMwBm97pPujxGxsDRLKDmSd7VsKAgGUvKWQ4sX8JPswMo0BrynI9KVGLP6skEqSphUFHeLEtJ0bTutXQbXiD0oPFIIBSZAAeRClJQNxWfwIvpxHDzqyfwILSW1QJyJyJJSgFsKFgk5lSFgXM7tV77oJBAAzl1W6id5QMnMq40FG6BZle8EknwXk6L99AV+YoZYB0y36K94T+dErcVAPtPChXiA0MEEH51GU3jfsop8XLQ/XrQbzOSyBiRzt5kdePQmhnRz9ePncfvfGjIMe9p0Ohg/EGh30CfU8OkjTyNcCxu/0YbRlLjR1G8P4/mf8tbsprxnsztb7LiA4N4WkSQSCOca6/GvQWP0gsHxocR1gKHyM/KrYPIJrsKu0fV6KB+WnxrP4HtHh1nceR5E5T8FRV8k9PoUlXjaV/EapO8TObXwSUYg5kgtYkQQRI7xIm46j5zVLjnhjU4jCJKmnGiiFGQDedB7v52NbLbeB75hSR4wMyY1zC4g8JuPWsnjNuBnDDEqb3lZEuBNt7TePIQY9BxqEXffP86BeQbtDFqYwynILqm0X0BVHvK6aqPrFAsbLRil4bGnO2oJkpEjNrEk+7JX+0CKsNhbFnGu4gu5mnUIhu5nqZ0SBcD8Z9Y+3HaD7OvKkAezCis2CRJAgc7HlFteElm1ba5o55LMLXtFCSR3jYi0FYBHQjhSrxV7tskKIQ2VJGhKonrEUql2HgyPaeQWCRaZHwPyqwwzJSMxQFo4/wBFDwmg8Oyn06fwrR7G2c8n22FPeBP61uJITx7xv3kdR8q1m9/kzVv+i/7MbOIBcYUHsOqzzLg3k/8AcR+TiatX9rjCON5f+WeVlJJnunBYhXkDfmkzqkUds3BobZL+HR3SwnMpqSpIA1KOJRzSdBWUxKkOrJSYYxUtKQb9y+IKT5BUEK+4VjgarXekWPurI9G28zmwSjF0ltwTwLbiVfGAoH1r5x7VbR7x4JSTlbSkCf2U8PID1mvaVbfy7CfW4SFIQps88wOSPMqB9TXz84sqUVE3JJPmTP51U7ruliz7xwIqQ368efQUxsfy5a0ZgWMziRFpn0TfUdYHrRir5I6Ttmy7wbORsJ5D+tTAU9CJgUW3hr16ZWpxUfA827zk5eIDFOCKPVg76VL9jFRdVEuzK9KVCi2V55CqkVgDNTDB7pjzJ4ADiaqnVja7LI03eyIWtnBURckwBzPKrDCbPgoS4YBWwMo8cOyYIsUGE8esTaZsO2EQBKd5VgJcVlbfN/uggiOnA1LhE5FN/wCFv4AQN5w+zVurNsvL3dDYzfOrV3KLS0HqVFRabGKOVv8A6fskqJN3J78i4tlsBeBwF4sWq61+NUPcdB49NbCKr3HMjGYZWh9nSQpy6/8AmDcgDMRebJAJUL1DtPa0HEQtxRQ43ZKQCMwdsCoqkfujhWTa5p3SCsUmCLJEOceoHCTe1Ub64yyo2XFt0e7a8daJ2mpyX/ZndeSUlxSgkj2l0yUAAWtfXjQONUUl3fbRDgIygTBz+LKNTaikByA3IgDNwcTxOm9zqIrBBvqEqFumU/xop1/ePtTAcFoOirhPlAoZKzYd4qZUnQ68OPAmuaAmMMT6/JYionCQNVafNJvx5U4uSB7RV0ngdUm515CpS6Nc9t03HBQiPjUUFgOaCIOhI0v94cKswq035/XpQS5/CSPS6TB+VN7xQ04cj8LeVWJ2AGkeR584FvyIPpXr/ZLaRfwbaid9Ps1zzRaT5iD614ojHkRmEgRYjlaJFbn9G3aNJfLBEd4mU3kFaAZtwlP+2qq3eiWUnZnpgPGsrjcGlvFLbUAW8R7RCVXGdMZwBEC+VUeXWtSkiDP8qxXajbYxBDTUZWznW8TCUxMweCRz4kCOdLQTbshmTsdX2jV36W2UFSkrEngQDvDy4Sf5VhP04bSz4tgIXmbUwhYgyCS46Jka2Fah19WCxOGQhOZp6y1gSpR0tGiUylUDhNYH9LGF7vHJAMpLeZI+7mcdJSOmfMr96Kui05XRU0+ExdKlSq8rPSsOFtgKyBSOMiU/HhW67HbDQ84h/CuKbWnxtKMKTzLa9FoPI351n8NsnFYRYW2AtHvCMySDwdb4Dr869W7ObKbQ13rTXdKUJ7sGUzH+HNwOlNSdlcWjHPMqu1mKUEZsOrK+1vlIsVJHiUgcSOKeIrCOuJWFKbTlRiW1KyjRGIZBUQnkNYH3XY4Vbdodq9+svtHJiMMQpY4LSkgd4kcCkkBQ4gzzqnU4hJUpG62pTWIQn7uYqbWgeSlZfJIqymrK+98yE3dlL267Q+w+zJkBx1T6/W4HlmUT6dKwgNG7XxpceJmYhIPC1ifUyfWhENyfXhSrd2MJWRMjT58DrYVcbBw3jV+ygWj8SvyR8aqOPC54iLDrWr2Rgyllu11AuH982/0hFN4WN6i8sxbEytTfnkSBMG1FpVaTNMKIA/OmOL4fOtp94xlkFKeHP405lyhUpIovCi1VySSJptslKqLbTPLjroJFifvHpeq/vBz4jTXWLdf4zyo3BWjSRlMe6gaZlniSDbnHK4yq9VM0qNNoLW6ECVKyBQfMauLAw+Y9BEk3IGmutSISULbgJZT3mEAUvecWAwbITG6rhICfevQynCEBQWlsd28S6oS6T3TSczKdQONoFhzuShEvAobKofZzOvEQMrJGZAsAehzGSelISk2NqKRUhGZjMhGecP8Ar8RGQn7UTBCjknVVyo+H1btN8xiQcRlEMKhpKpTOvhCAZzDRXKuuqSpAzqViHDhfCiQggYr3TGY3AG6kWT1EPxbDntyGG25ZYIU4BcjuZCi8ojdkjTUc64JWbQ7srxNnHCQysiUp1yxlgKPv/WtcxLSpcIZAzIbVK5udwwcxAtJ4cKKxTqyVhWISAcO2rKgqMEJaJWAgBMWVEHQ2tVesNkp3lqK2SNAkEJSoTJJM7lcAjdCoN2rpQfc1EA+mtROFUqu3qlQ8Ohvf5XrqFIIRCFQUrT4uWYwbcbUwZTHszdHM+6TA0/CKBwxZIJlSICvw+E25WNJIUUxKSd5J011H9qa4Bcd2bpB1OqbRPOx+jXArU5D7q/Xj63qBNjFg65QdDY87GoFo/CRrofu/zqVxKZiCLlP+a4pjSCtQCCoqVEJAkki0AcTUiJESOZ9etS4DFKaebdRdTakqHUg3Hra1aPa/YlzDYdDilZlqzSgRY2KUzNzGaT09S7s92aznMYkAmbSYF0tzqeE1HiTV+RPhd7Gtx+3FYw90z7NoxnWbEzfJ+Yjj5VU4VtOJbxeCyhtbZ3SdVEGy1EfiA9FCmIbOLw2Gew8NKYdOZJNhBmSPeVGU/vGtJiXW2ZfOVAVBcXpMCBJ1NrDyqnyW2vuMeb2huyMEUMNtqVnU2mAqItyHkN3yFeRfpR2m2/jUls5ghtKCeBIWs25i4E16VtfbTrGNw6QJYdtuiSVGxM/hlKrcCfTzX9KOyQxj93RxAciIAJUoED1BPrFSg1frmvqRksjH0qsmuzeKUkKThn1A3BDThB8iE3pVdxIhZn1BsvA5UbttLa+k85NuB151PtpbpwygxZaN5IFlc4SeJ5c452opnBFKAUkKRAIgyCOh1GvlqbG9Jap0sb/2Iqy+ZXbI8lxe0+8UnFhIDqFZMUkCAvNbOU8M6cyVDmOtU/aPE9wypI90uoQemdtaD8SVehrY9sNkBvE96myMUlaFjk5Eg+qgk+YVXlnavHZ1pAJICUqPnkSkfIE/v0zOXdy3vMXhHvZ73kUYtUrPE26cDJqMGp0WA04qII+FLoYZOxhytaUCQVFLY46m/wBdK9A+zhVhYCw8hYfKKyHZbDy/mt7NKlyPvK3U/AmfSti27lG99edaOFi7OSM7FyzUQd3CwNaBXhzNXaMqhaDTF4KNBanVUcdRJwUiuQyYrraDRv2Qion24Bt/KoSqk1TIsK1NzoJ0vJifhGutuBzVYIHu5RO8oIJskylfePKHHNeOvHWh8OYTMgdYtwkRx1BP7ibxBmaQMoSUqhQ3Wp9o6ShYzPEXAKR/p6V59u7NtaBD6ScxQgOENPS87+qSS+EFEKhEWJ3iTCRE0RjHEHEo7xanVDE5UJRupSUteElVyBOiAPOhNprTK++UpZDIHdNWSM2LSRCzInwiAk6G+lWeI70PiMuHQcQ9M7qnEhAuJla5MndgW4WoA5lUpLgaAUU4VH2ZUoE94P8AiFGct3SMv3iBKj1oF4MBTslxZOEZJshAKUpw5BBJUZsDcWvrrUrSmglCUpViFnCuQVSEqAfdMd0k5ySqb5uAtrRPd4jNZpDSThRfI2ghYaTuyveABEQTAi+lSAViFJUpvIwVZsMQFKK12CFgIMQkyUgTEmaY0l0dxKEti6VCEIIGcwADvaHQfxopPeKVhe8xCTKVpUA4peclTiZGSUmxAk8o4VToS0lls94pWRxUFKAm5CFRvGYtrRAdQtQCczwJC97eUZBA3bCOB+NMBIiXZhRBuq+ljbXWliS2kvJyKOVcmV8cyhIgWF6a64iXNzilXi1nj08VA64xVin2mhKTc8eGmtzUTViJc+8k3PHzGt6kxSkmdyfCrxRPw/aqB1aZUcn3V+LWY+GtQJrQSiqLLBtHqk9elepdjuyicOhLpyrdWnMFAWSlQByoPXirj5a+WOrSCTlNiFaj3q9Y7CYwOYJscW5aM67ht/oKarq34Syla4b2owHfYVxIEqADiRxzIIVAPMgEetZxrDKW5gsUmEBKC26jhcRAHOc1+g1itymsXhcOpo4xhIByqU6wm4sQCAeh3dI1NUwfjvkXyXgWLKW2nO53UhwqKUiBJMqVA4nWqFhasa1i8K6EpcaVuawIO7fjvAyeIVTWWlYxnCYqcjjKjnVGoB0A5Egf5jWgxbzbR74lKEKgqJgSYAnqYgelTze+a+6I5LfJnNm4PLh0NlWdTSQnMRBgfla3pQWLdbebddw4aXiWU5AopClDLKsqVeRVEGM3rUOP24tjaDTZADLoseOZRgX4QqPRU13Y2wThcW8tKwGnPCgDnvSTwykqA6Guv/r1X1R3XoU+y/0hKSygONrcUAQVj3rmD5xE9a7WzGEIsiAngBYDyArlHhovO4L1FlY2e39rJweHBgGLBJsCOImqDZ3aFvEDM0TvSIPiEaoVzUJkHiPU0H247WpQ6rDvN52VCFJNlDktB4HiOdYjBLVhcVCFZm1kKQrgQTuK8wbHzPOtGNO6E5Ts7G07eKAwal/cW2ueUGCf8pJ9K+esQ+VrUoiJOnIcB6CB6V65+l3tEBhW2UH9dCyPwCDf1ivH4qtvkTiuZ1AkxRJV1N7XHAfRqFscb25c6kzRxNhxHE0UczW9lU5GVLtLqjH7LYj/AHE/Cj31k3mom2O7Qhv/AKaEpP7Wqv8AUTUhFta3qFPggvEw8RPjmxIeIFrGpmdoqmDUPcWmmBNXOMWUptF2y7I1jzrm0Eju+B08ud+kA1WIURpSedUYBk/04+nLypGvTtBsbozvJILSCEGClMAjMrwpI3pvY5TKjzUelEYSPElRQgqAU8rxuHvLJQOAlRT0npQykjdBQVkkANiYPNJPEJCsyusa2ohhRzpkd89bdH6pqzJPSykgzp+dYSNkmYS4UywkMILeGCHlwlZzKzlPeG5twQNfk/EllOISZW6o4nFke4gKDaJSqxUsAQBGXjyvGltHeqLzinFlWBQpLYsFd2vVarQTmO6Dw52NbcdUtJZaDae9xWdYAtuIhRdXOSVfdI8PSuZDmVyA+WkwE4Zo4Z2f8MBXePEG8uqATlVN9Z40GnCNd61LxUThVp3GzvJ7p0FQUsiLAwCNRUhw7YCFPPFxf2XEAhrezDNiFKPfqtOo0N08qZhsWz32ECWPEysJUtxSiB/xCcsAJBmCJ69KkcBMvMJGDIDiocUlBUpKYPeJJKgkGbqsJoQvDu3UtsJlDoEEKXJIWCbnWw+NFt4x1WHbLTCQQ8sZUNTAytmRmzRN97oOVSY1rE5sSCSlOaWyVBIgOcIiBlNEAM/3xWuEwCkFO6kbxCTExczIvUJD1p4o/D4h/b511eFlbZU4iS2ExmzSYUiQRr/ehmmUw2e8SYJToq8mY0/F86AR7iXYF/dI4a3g/lQ+RzdlXAg3Gt4P5U/ukgDfG4rkelvkaHXh0pBGcDIqfCbdPlUCSHZVwJ5EHQ34H8q2v6MccrM60oRmSlwcLjdV8snwrDFtIzALFiF8bD6Iq37JYruca0c4yleQ3910ZR/qKTUZq8WSg7SR7GDWY7SoU1jMNiBlCFEtOk8Z0g84Kv8ALHKtMgiq/tHgi7hXExJAzJ803/KaUjrmNy0K1LyEPHDlQBWCpCeg6cBH5dKzrBXj8JiWHAA+yvdHARMCb8lpnqKLcY79WExaVQpolK7eLKYI8ic3oqrpYS25mEBLl1GwBUbZj6xers3vmvwV5LfJkOFwUsNd5DjjKQAuOQAJE6SI84qTaWNyYdTsFamgSUp15mZ0tB8qCO2u6x4wykwFiQomATcgAcrKT50B2ZwLrGLxLK0lTKzIUqYJOmt1EoMHqK69vh5ZrpzOtfXoF7N7dYZbSVOqyOGcyYkAgkWPKL+tKhf/AELh02yKV1KlefCBSqXYQedwdq1lYWP7QfbJZxEZhPcPe8DPgWeIOn9YNUynIbWhVi0cw6DRQ+MGiNrYlOKBeSkJdH61KbBX/wCRI/P6ms2xjsjfecSg5p4lJAHxVkB8zWv8Ed6/kzPie9PwZvtXthT+IJV7gS2BrGUX+cj0qnzV3NOtzx50gL0kOEqBYa8/r5UfsJjvMQ2km2bOr9lG8fkIoEnW/S9aHsoz+uc5BLSf3jmPyEetMUo8U1EpqS4YuRdkkkniSSafXEipEivQswRiaWSpQmpkMzUW7BSIUJprtlJlWXj8L/ARPwo37PHEUOsHPu6CJJnzsByJB84GsUhi5rs2OYaH6iHunKm6u6QPEr3oTCu7TzUQFk9ZH3qlQmGzHsGAFAn315UvpPVRhKVRYflQ7pAKQEd4sg5G9UiUrGdY96QI5QBwAmXEEJzKePeuQqGwd0WUAFqH4XRZPzrDRrMPwLo79SWWAojE4ZClKBcVCULBXEZW8o4xxN9I67h1KdZViHkhQVjCEyXFkFpIhKUylOUAmCRE9aIYZxCnhnPdtjGShJKWgpCNMqLFyTfQk61Xsow6FMbzjpjGqTl3Gz7PfzFQzmwgEDjPCuADpxDCA0ENlw/ZcSUqdPBJxRKS0m1yFaqNjGt6mwWLxKnMHlbyoUD3mRpKQB3rw1yykRlNjxnjdYXaS1dyMO0EZsPiSMicywoHE5QHVSoSsA2i56xXE4HFFeCU6ojKuXA45BPt1ECFHeVkIgelSAitxWExasKoOrKVB0GXHcu6UEQZNrjSo8XgU9++S6j2jZMCVKFkLzGBpaa4djpDD6VPtD2jSpSc+WA4IVkvJn5GnLw7XfoPeKUpbKUgBJggs5M0niQJiiABIaSllWdSspUAQmJIUFXnQb1QuIaAWN/cXfw6mRbpb8qkUtnubJWoBfvEAypOtptu1x59vM4O7uUhZ3jfwq5W1rgDXskrEKvCjp8v81Dr7sk2VvJnhwE/Gx+dEpeSSnc8SY15SI/0ih1YhG4cgFynU2Fv4KNVsmiNKkEpsreBTw4Wv1tTE5bEEgkQDHFNwfOY+FIvJAMNxkVzPG0/KnOLAndO6QoQefGuQWe27LxoeZbdTcOJSvjxGnSDI9KNFZD9HmPC8IUDVlZF/uq3wfLeUPStZNvhSUlZ2HYu6uZDZGG7tWKw0XzLcQCdZMiDwEFHleqZ95WP2cqBDrLngSeXC/4DrzQa0HaZPdYvD4gZspJbcI0Ag3UOICSfLKKmweDQy8sJSAHSVGOKjJvzuVCOtW3vn6/LUhp7fYExOyw8jDvuj2rQEwbZrEkkawoSP2jVhjHQEB0kAC6ibAeZ86HweOQHl4Uq34Ko6W16wQY9ap9hY5WKOLweJgKGYAAWA8JjnlVlUPOpXUdOXswWcvX3RrcBi0utpcQQUquCPOPzmu15czsHHIGVJKQCRHeJHEzaeJv60qj/AIzejD2yJdl/rR5K/wBpqp7Un2Q80f7XP5D4UqVbWI5+n1MujqvX6GVFS4fxCuUqThqNy0Jk+75n+Navs0P+FHV1yfgilSp7C/urfITxP7b3zLRI/OpVDSlSrW5mXyOipk0qVczkPqudV7eOEC3ClSrOx37fr9x3C/H6Fgkw08oWV3gGYax3sRPKLVzsogbxgSlAIPEEow9weFKlWOjS8Bmz1k4lBJJP294X5ANW/Kn7CbBfwgIBEYwQRNt4R8LUqVFkVqXXa10tONNtkobLGJlCDlSYZeIlItrescgW2f8A91X/AJ00qVcuR0tQRw7mP/bb/wDIuut/8xgv+21+a65Sq3lvwK9/yM2c2CyqQDvo18l1YHDpnwp8MaDSIjypUqrlqWQ0Gdym26LaWHPhUKmUx4R8BSpVEtI1spvYX1sPnUDrYvYaRpSpUDjXfoy8eIHDKz//AEr0BOn1ypUqUq/Exil8KKbtkmcL++j5yDVZttwhrDEEg5mRIMGCtEifjSpVOHL19gS5+nuVO0rbcYi0gT1s6L+lqs9nsp/+JYhWUTDd4E3aE360qVcv+Tn9Q3HD2h9PyFKlSpqn8K6C8/iZ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1038" name="AutoShape 14" descr="data:image/jpeg;base64,/9j/4AAQSkZJRgABAQAAAQABAAD/2wCEAAkGBhQSEBQUExQWFRUVGRUWFRYWGBgYFxoYGBgXGBwWFRYZHCYfGBkjGRoXHy8gIycpLiwsGh8xNTAqNSYrLCkBCQoKDgwOGg8PGiwkHyQsLywsLCwpLCwsLCowLSksLCwsLCwsLCwsLCwsLCwsLCwpLCwsLCwsLCwsLCwsLywpLP/AABEIAMIBAwMBIgACEQEDEQH/xAAcAAABBQEBAQAAAAAAAAAAAAAEAAIDBQYBBwj/xABJEAABAwIDBQUFBAgEBQIHAAABAgMRACEEEjEFIkFRYQYTMnGBI0KRofAUUmKxBzNygsHR4fFDkqKyJDRTc7MWdBUXJTVjwsP/xAAaAQACAwEBAAAAAAAAAAAAAAABBAIDBQAG/8QAMhEAAgECBAMGBQQDAQAAAAAAAAECAxEEITHwEkFxEyJRYYGxMpHB0eEjM6HxFFLCBf/aAAwDAQACEQMRAD8AytcNOppr2B5MbTxlSkrXZCfiSdAOZJkAdDwCiHNNTcwEi5J0gak9BI+IAuQDWY3aBWhS2ghaUGVNPICijROdOX3SAJ1yxGkVnYzFdmuCOvsP4PC8b45ae5SY/GrdXmk3mEElQAJJgcYkk351zBbTU0omJBBChqhSTqFJ1j8qJG31cW2k9Q0gj1MTT29vr1Bb/dbbH/61iGyOThAspVhlSlRgozSpsngpPFPJUX01oxvGgEITZCZiBqTEq9fq5NcdxzndALMrWNMqQUpuD4QLm4/zaEA1Dh2aYpJ636FdS2li9GFJRnTccelQUdsHEd0sE3SbKHTnHP640/b2zgy8QnwKAWj9lX8jI9K18LXcnwT15Mx8TQUe/DQrqVKlTwidrorhrqa4J0V2uV0UAipUqVccKlSpVxw6pkVDUiDQYUFtGj8DiC2tK06pM/0PQi1VzVGNClqiTVmXwbTujRbYbSFJfAJZxICH0ifEoBM5U6qMJTPCD96onV5cxWZKEqD18oWyUiX0pRcqEZB5VN2fdS4heGc8LgOXmFdOtgodRQ+GS42S3EusGEpGVCXEbwS2FGSUpSQv19K8tWpdlNw3beX9HpaNTtIKW7hbWBcMhCSpTIC28sIStHtA2wpRMkJ3Z4SetNcSGVmUgoUtIdbAK1/aFKRCpOiQACDygjhXME+ErQG1JIVmVhlEqWTMl0LINheBytxgVd41sOID7IUbQtEEKUkEgiDBzo3iOdxxBpdu29/2XJb3uxRHCizT0rSgtqbecVAccK1EIgcAYt5CLCrLZPaLuwW8Ssd4hBdcyA5UgqIABOvARx1qrYabb7ttXd9yC39kUolSlOEKMnrf5k8REDXfuFoBbTncLSMQqwzEAqMJHBMwJi5zc6Nr73rzQL2M7tvZm1cdifteER3bZu0tp5pJVonehck2gzyM8qpcZtPF4N9DOMaKXVBK0KZKM91EJUkNnLOZJECDbyr1LZu2Utjv0OJ+xpQ5mQhHvJVdaY6AiOPrIumth4d7EoxwGdzukoaUdEplS5QCLKOeJ4ARbemXHboDhML/APMd1NncC28sauHMkq5EgMkAxGhjlGlKtziOx2HcWVqSsFRkhLikpnokGBSocUPANpHj1OaazGPr524HWwAJMAEjgTP1/LXy4mALmotsNvZe6aQq49ooDhY92FaciojWAkWEq9bisSqSstWeYw2HdV3ehSbZ27nHdhMNg+JJzBcHdVoCEgGw5qJNzYLCYwpWFoUJHK/Qgg6g6RRv/p53UpCZ1KlpH8ZqJewh77zA/fk/6RWA23rmbqSWh3FYVC0l1oQP8RAPgMajmg8DwqLZ2CCiXF+FFyRqSIgdTJHqROtisBgktuJKcUCdIDa1gjUhWm7FE4ko/VpAASb8s15Gp8MkROpVciKCzyD5gySVqKjxOnAcABPACBeDarHCsSaexsokSm/Tj6UdhMP/AG+Wnyj04inU01kKyvfMnaat9fX9+ttH2+2UWcPgArx924lXoUK+WYil2M2R3+LQDdKN48R0v536wTxqw/TLigX8O0PcbUo/vqAH+yrcO/14rr7FGIX6Mn09zzyuiuV0VtmMcroNcrtcA7XRXBXRQCjtKlSrgipUqVE4dTkU2noFRYUFM0e3QDNGt0vMviGYZwpIUDBBBB6ir7bCO8bbxjcJW2Ic3cxCCoZ4HMAET91R5VRMt1e9nsXkWW1+By19JiL+Yt8KyMbT448S1XtzNLB1OCXC9H7giG84CfaJbeCVpIyo7mO6Hc20KjNvOrPY21VJVmWAgqjv0FweyAC8q40EwAYjnfLVQ7gEsPKYWE92pSHG1LUcynSoZAP2coSfIUg9YH2Rc3UYxATJcUpshDYnzGugB6isVre93Nhb3vIK7VYZbalJYQHFKSp1KLZm1EwpSTwCsxAi85tZs1vBd0pP2dtsBax9p3pygIBgczp8ZiFE0Fh2lhs4ruVHEgKbDZVAy5wBbQJCQPQeRo9WF7tYDLSVJfcUcSSrSU8uM2tpwtmkG3Le3yO8xrbgTlcbcaGCQ2vMlIEZgfkB04yIvY7Z23O5zYlT04RTaFBOSSkjVYtJmQI/kKCawxSpLaENfYu5VmMg3PDyiSSdZN5FPT3neKMtfYwyIFjM8TwCQn0II6x2u9fyjt9PwzUJ2u2oBSBnSQClQsCI1APClVEH1rAU0pvIoApspViBeQoClULU/wDb+A97wPLNr49DQyFOZShKk3sggiTyWoGwPhTMiVQnObQZW3CkurU2RKCSVCOR5EafRqNxwrJKlElRkk3M8+p86I2fiQAUOGW1a80n74+Akco5Vp1G5y4nqJQSiuFaFd3qpukE806n0NdDyZuTPEGxFEYrAlCiCAeIPAjmCKl2bgQ4qVHdTdRVcCJN+MQCT0BAuRMdCQXhE9033mi1+Dpoc3SLGeZR+IUsK19f1H8aTzveLzRAFkg2hIJPiFpJJJ6k0bhmr/U/yIpmnHhV3qUTlcstkYgtnmniPzjrWu2nslKmQ+3cQMw5jSfPQHpf3RWXwmH0ty0tfgJ4KPunnatn2Jczu/Z1XQ6CYi2l7e6FA6cDmHChJW7yBF37rNR+jnZgaw6nl2KhmJPKNfLLf1ryntLtY4nFvPHRSjl6JFkj4AV6v272l9j2aW02W77MeR8R+FvWvFqf/wDPhdyqPohLHzso011FXa5SrVMsVKlSrgDgaQrldrjhwpUhSoEhUqVKicOFSJqOpW6iwoJZqwwyZNqr26ucGpLeXMYCgCo8pJ052j1NI4ipwRuOYen2krEuIzNpByzM6cAOJ6TaehqFraaCYzAK5EwaZh9rH7QHDZJ3Y5I0A9Nepk8ag7X7KyuJcTASuyuAChxPQj8jSHaNPMf7GLWRsMWk4rC50Ad+zmUmQDvZTIv94X8xVFhsN9pWA6leVKWXEOCEd4sG6iBeTlHkI0kVcYvs6GcIjKVqDd3sqiO8bVBWCBqBqByBAuaAw+ATCWQlYbY7p1lYVPeHeVA+8AY8zyisaUo3fDp7b9jUimkuLURdOQYvuHC9lDXc5rhJc1jQHQnlA6mpRhww4EIbWtOJW4p1eYwmU3JOo5Dy4mKh+1BITjC27ndS00WtSmV/d4ag36C0mpUBLCwxmdUrEqeWF65LTMxaLR1uajvfmuXkSGJwSUxgQyvuC0qXJjVWk8VEyfMi0VHj320Z8KthQwyWRvzAJJhKEczY31kEkRepnsOGMOMIpxxJLKsr6ha3U6G53eVgZivN+3+3XEoaw4K8vdgpUo7ykSU5j1VlPpAvcmUY8W/k19QN2JH/ANI/dqKGitLad1IbVCABynXz468aVefUqusiq5aOMFOhIm44jlfl8edN786bp4WsfnV0HcKkWQ45HFRCB/ppp2uhP6thpJ5qGY/EmrehWQ7Pf7xPdEKtdpUEx0UQPD14fMGYgZEBpM8FLI6wpIIN77qzx/VDVJonD7Sd7pS3DKSAEtgAJUToCALgwSR9xJHvpNAoBUqScyiSSTZRJuTPEk1ZSjd5kZysiXDNcvl/FJq1wjX87fnFCsN/R1HrxFXWCZ5yMu8SLqSP+on7yRxH9wy2LBWGZixANojhCtADxbXwPuqj12n6PMAe9703vY8xz9Qc3ms1kQzMJ5z4bgAjMot/gUj2qRwU2RavRtmYhOEw5cXbIJMcwZMfvW9KhPSxOGtzF/pT2132MLYO6yMv70738qxlS4vElxxS1arUVH1M1DW9Rp9nTUTDrVO0m5HRSpUqtKhV2uV0VwDtIVyuiuOHCpGcOVaDzPAfXLpUmDwuY30/PoKt3GYSeHiAHn9piBFptwvyVrSWIxSpZLUcoYd1M2VKcKOJ4wY6LSk9dDOlDrt8OnCZ480mj8SLuAXhb1tYslYtvR4eIT5VX4lVzf3jx4Zgfv8AJfL+FZksbJ+PsaMcJFeBEVkcfy+uFORiiOVCrV9T08+hqIrPP6069aCxsl/ZzwsS8w2KCjGhqx2ijKvJ90CRyMCQeo+V6zGCx5Q4hVrEaj4dOt6vAqbnjr/epOv23odCj2XqPFabDtjFYQtnxAZZ6i6T+XzrMirXs9jMjwB0Xunz4H4/n61GSyLYvM0/YbapdY7pfjZ9moHijQTziCn0oHG4ANryKKoYJfYynxNgK3CPeyEkRyy8zQmLc+x45D/+G7uu/KT/ALVeaTWo7Q4NSmg6hJLjMuICffEbyB+0NJ4xWTWjwTuuZoU5cUbPkZ1GOQ2U4lanAnEhhsNEE5FGeA4mSSfPWQKu+zmx1pSrvXC7vrIJA0USQkfhA/kLVVYV5Ic7x14Fp8shlJA3VRw/ETfpFbVIAAAsOXppVTdt7z5E0gHbuxhiWSjdChvIJ0CheD+E6GvBP0sP5sY2SkoUGUhaTqlQcdBT6V9GgcPq9eCfp4ZCdpNwACrDoKo4nvHRJ6wB8KlSeYJ6Hm9KlSpkpLdt8Ea+XCKNwGD71YGuk3iZMBIVoPPgJVok0CpgqIEAkmBa94gJA66D0q6LaWWe7HicBlQuAk2KuPjgoH4Ao6O1bnoVZajMViO8UMsKQmyY3Z5rA4ZoEDgkITwqdhvh8lD8j/eoGGpvZXUWNWDKevodRTkVwq29/MXk7ve/YKwrel4Gkm4B5K6VeYVqPwZCCfvMqMAOJ+8yokT5joVB7OwxzAADOobqVfq3hxRM2Vy0vyMTaCAlISCob4QlXjED2uEcPHdVmSfhBJAjfe9+wN739w3YmFzO5ssBJIy8AQrMpH7rgCR+F+ie3+08rSGEnW6vIfR+IozYTAQmZkCN771grMepaGHPoaxHaHaHfYhauEwPT6j0pjDQ46q8FmVYmfBSfi8ispV2kK2jFFSpUq44VdFcrtcA7XUJkgVynsjeFRm7RbJQV5JF3s9kQPkOZ5/Xy4lOXPQ/koxz0PecTB/HrTWWxA5BP1zt6HXrvSe8PNJGvA4UmLEnUzlCjzWK8nObm7s9NGKgrIqFmVkHiWTB/G2oWCpjxDRCfKq56YvNwnWRqgjQqTxSOA/lYrkExNkNm0xKFoTfIQgaHVaja/GgXgEkgRu5hAj3HJ0QDwVz9NaBwC4rjPXUdFfe5KP1FQKH1r06/iopxJ0vy9/qnl5UOvr8/wCo6qoHA6/r6+VaLBPZkJPT+/zms+sfX9us/CrPYbsgp5GR6/XzqdJ2kCSui2SJ0qQoKTcEH4evD65Gjtl4WSKutqbKzsGPGkZk/wAR6j+FNOdivgHutfbMHHvxbo4n+f8AHhpR/YTbHeMd2o77JCTzy+76iMv7tZvsZtT2qmle9cftD+n5DpPXcSpjaKlMDMVhSVoMgZjqDzGYBci2tKVkpxt8him2ncP27hAh0soCSM32hKlQQxJXmUeUGSnz6VpOzmJMFkgkNpQW3CZC0qTGvNJEeRTe8VlDhytxeHcQVpfaLjmI5rJgAcABwHlaJozC48IJw2GUA9h0oISqYKQRuFR5psSNMwPSkXpv5/caWpuifr61rwX9PX/3Fr/26P8AyPV7wy6FJCh9cL14N+nk/wD1Fr/26P8AyPUaXxAnoebUqVKmik1uysLALrk5QLAWJE5bHgpR3Enhvq/w6j7wrWVKOVSjJBEJ0gBI0CQAAADoBRuNXogRCDfL4SsDKYPFCBuJPHeV75qTDYYkedMU5JO7KJp2shjTXMfvJ+pq0wDRUoCRPAKiD0va/W1D/YSkSEnLxy6fD+NWmz2BkJUC4xovLZxqdFdPXdOljV7d97/kotvf0LDA4ZORcoJbSfbsH9Y0dO+ZnUDj8FCIVRaEKU5rmcBQM4NlrCSrDPibnNAQf2r3VRGVSAgZkuOBObDvDR5sAhTDoNyrLIg3F03Ck1zZ7QSAU+HLmQeIbXLqEk8S3iGFJn8Z50FmyVuQRtbGhrDHLooQj9kk5QfJAQn1FYImr7tVi5WGwbJt8LfOB8Koa1sHT4YcXiZWMqcU+HwFSFKlTomKlSpVxwq6EzXKkS7HCg/I4YakYVvCmqXJp+H8Q86rq/ty6MspfGuqNG39C+pmOM8+IOt9VBYn3uqSecgNNnQRmG5xKE8gaaPjboddRe0Eazb70JmpXk5s41kKt4plp8TlPi8PidMHgIivJnpWVm0GpWbSMmIRMBQ3VuqjOshA0Fgk+dqBxBzE3mSbSpX6xsKHhATEj+t6s8SnM8g6+0WkmAuM6WzBcVup8ZsgEfOqtbkhJJndaVBUXDuqLZgIAT8ONEAE4iZsb38J4gK+9zBqAp8/gRx6Hko0a3hwDBTp+CPCSOfI0I6zBiOnh806g+VAAOvr9fEftVLsp3K8nrI/p8YHxpijz/iOvH96h12M8R9cOs/CuCj1zYmC3QauMtV3ZfFB3CtqHKD6f0irSmL3zOBNg9l0MOreMFSicg+4nWAPvG9+Q6moe0GBCH0rjdfSWFkWyqgwoK1EgR+6K0Tbk+t/4edRbT2eH2Vt3GYbp4hQulQ4WIrKcm5ZjqikrIxxSW8MrC4dwF9lsFGaM0E63sDGgOkp4VPtDFDDMqxK2wp0IQlwo4kWjMdEydeUchULuNZabOLWn2iQGnCBKpBjLGg3uPlyqfB4FXfuuKcDjDyUZEG4ECfIC585k6Xnv7r6kd/Yu+zzxzqVnJbeCHEJUDKVZd7W4BGXd4EK51i/0ldjF4zauHUQruS0ErUmARlccJuRAspMWM3q0dx/f4h7CFK0ZUJWh0fenMF2sIVBHMpVV9i8eCpCSpPeFFgbFRT4iBrFwek0F3XfdvELzRQYb9H+ASgJGGQqOK8xUfMk0qz7m1tqlSvZKO8oWbkWJEJPEDQHlSqdqvJkb0+aMThWjAyqBAsAYNvMVbYV6CAsR1Fx/MUClI95BHX+oolpMmCoxz1j+da0oR5b9DOU3v7my2NhsxB58q0KeyhCw8xuORCk2LbgIuCDa41BsePOsrsDFLw6kd4Ctldg4m8eX3iOKTB5RXq+FUC2kpIUk3SUnWfP0F7i00u7xzLlaR5ziUhakob3EOq3AJljFpFkCbhKyABPAp4t1N9rGUuACFBTiRoB3paWW+gDofSPM1bdrNjZHO8TujEApVFgMQ37VlwciopUn9486xna/bYabkD9YSQkWGVa3HQRygLV8BV8WuFNsqad2VOKezLKtZNvKoarmtvNnUKT6SPlRbWMQrwqB9b/AArdp1qUklGSMOpSqptyTJqRpCugVeUnK6Ek1ypG3L0GFIapsjWknrRbzZI50IpsjUVCMrkpRsKRUzQGYf0/jQ9FYZsyCdOenz4VCvlTl0ZKjnOPVF+kfOBHryOvlpaVWF5BdQFoUUakkEqViU2SN50mdVbh4WqJNrmwGXNMwBm97pPujxGxsDRLKDmSd7VsKAgGUvKWQ4sX8JPswMo0BrynI9KVGLP6skEqSphUFHeLEtJ0bTutXQbXiD0oPFIIBSZAAeRClJQNxWfwIvpxHDzqyfwILSW1QJyJyJJSgFsKFgk5lSFgXM7tV77oJBAAzl1W6id5QMnMq40FG6BZle8EknwXk6L99AV+YoZYB0y36K94T+dErcVAPtPChXiA0MEEH51GU3jfsop8XLQ/XrQbzOSyBiRzt5kdePQmhnRz9ePncfvfGjIMe9p0Ohg/EGh30CfU8OkjTyNcCxu/0YbRlLjR1G8P4/mf8tbsprxnsztb7LiA4N4WkSQSCOca6/GvQWP0gsHxocR1gKHyM/KrYPIJrsKu0fV6KB+WnxrP4HtHh1nceR5E5T8FRV8k9PoUlXjaV/EapO8TObXwSUYg5kgtYkQQRI7xIm46j5zVLjnhjU4jCJKmnGiiFGQDedB7v52NbLbeB75hSR4wMyY1zC4g8JuPWsnjNuBnDDEqb3lZEuBNt7TePIQY9BxqEXffP86BeQbtDFqYwynILqm0X0BVHvK6aqPrFAsbLRil4bGnO2oJkpEjNrEk+7JX+0CKsNhbFnGu4gu5mnUIhu5nqZ0SBcD8Z9Y+3HaD7OvKkAezCis2CRJAgc7HlFteElm1ba5o55LMLXtFCSR3jYi0FYBHQjhSrxV7tskKIQ2VJGhKonrEUql2HgyPaeQWCRaZHwPyqwwzJSMxQFo4/wBFDwmg8Oyn06fwrR7G2c8n22FPeBP61uJITx7xv3kdR8q1m9/kzVv+i/7MbOIBcYUHsOqzzLg3k/8AcR+TiatX9rjCON5f+WeVlJJnunBYhXkDfmkzqkUds3BobZL+HR3SwnMpqSpIA1KOJRzSdBWUxKkOrJSYYxUtKQb9y+IKT5BUEK+4VjgarXekWPurI9G28zmwSjF0ltwTwLbiVfGAoH1r5x7VbR7x4JSTlbSkCf2U8PID1mvaVbfy7CfW4SFIQps88wOSPMqB9TXz84sqUVE3JJPmTP51U7ruliz7xwIqQ368efQUxsfy5a0ZgWMziRFpn0TfUdYHrRir5I6Ttmy7wbORsJ5D+tTAU9CJgUW3hr16ZWpxUfA827zk5eIDFOCKPVg76VL9jFRdVEuzK9KVCi2V55CqkVgDNTDB7pjzJ4ADiaqnVja7LI03eyIWtnBURckwBzPKrDCbPgoS4YBWwMo8cOyYIsUGE8esTaZsO2EQBKd5VgJcVlbfN/uggiOnA1LhE5FN/wCFv4AQN5w+zVurNsvL3dDYzfOrV3KLS0HqVFRabGKOVv8A6fskqJN3J78i4tlsBeBwF4sWq61+NUPcdB49NbCKr3HMjGYZWh9nSQpy6/8AmDcgDMRebJAJUL1DtPa0HEQtxRQ43ZKQCMwdsCoqkfujhWTa5p3SCsUmCLJEOceoHCTe1Ub64yyo2XFt0e7a8daJ2mpyX/ZndeSUlxSgkj2l0yUAAWtfXjQONUUl3fbRDgIygTBz+LKNTaikByA3IgDNwcTxOm9zqIrBBvqEqFumU/xop1/ePtTAcFoOirhPlAoZKzYd4qZUnQ68OPAmuaAmMMT6/JYionCQNVafNJvx5U4uSB7RV0ngdUm515CpS6Nc9t03HBQiPjUUFgOaCIOhI0v94cKswq035/XpQS5/CSPS6TB+VN7xQ04cj8LeVWJ2AGkeR584FvyIPpXr/ZLaRfwbaid9Ps1zzRaT5iD614ojHkRmEgRYjlaJFbn9G3aNJfLBEd4mU3kFaAZtwlP+2qq3eiWUnZnpgPGsrjcGlvFLbUAW8R7RCVXGdMZwBEC+VUeXWtSkiDP8qxXajbYxBDTUZWznW8TCUxMweCRz4kCOdLQTbshmTsdX2jV36W2UFSkrEngQDvDy4Sf5VhP04bSz4tgIXmbUwhYgyCS46Jka2Fah19WCxOGQhOZp6y1gSpR0tGiUylUDhNYH9LGF7vHJAMpLeZI+7mcdJSOmfMr96Kui05XRU0+ExdKlSq8rPSsOFtgKyBSOMiU/HhW67HbDQ84h/CuKbWnxtKMKTzLa9FoPI351n8NsnFYRYW2AtHvCMySDwdb4Dr869W7ObKbQ13rTXdKUJ7sGUzH+HNwOlNSdlcWjHPMqu1mKUEZsOrK+1vlIsVJHiUgcSOKeIrCOuJWFKbTlRiW1KyjRGIZBUQnkNYH3XY4Vbdodq9+svtHJiMMQpY4LSkgd4kcCkkBQ4gzzqnU4hJUpG62pTWIQn7uYqbWgeSlZfJIqymrK+98yE3dlL267Q+w+zJkBx1T6/W4HlmUT6dKwgNG7XxpceJmYhIPC1ifUyfWhENyfXhSrd2MJWRMjT58DrYVcbBw3jV+ygWj8SvyR8aqOPC54iLDrWr2Rgyllu11AuH982/0hFN4WN6i8sxbEytTfnkSBMG1FpVaTNMKIA/OmOL4fOtp94xlkFKeHP405lyhUpIovCi1VySSJptslKqLbTPLjroJFifvHpeq/vBz4jTXWLdf4zyo3BWjSRlMe6gaZlniSDbnHK4yq9VM0qNNoLW6ECVKyBQfMauLAw+Y9BEk3IGmutSISULbgJZT3mEAUvecWAwbITG6rhICfevQynCEBQWlsd28S6oS6T3TSczKdQONoFhzuShEvAobKofZzOvEQMrJGZAsAehzGSelISk2NqKRUhGZjMhGecP8Ar8RGQn7UTBCjknVVyo+H1btN8xiQcRlEMKhpKpTOvhCAZzDRXKuuqSpAzqViHDhfCiQggYr3TGY3AG6kWT1EPxbDntyGG25ZYIU4BcjuZCi8ojdkjTUc64JWbQ7srxNnHCQysiUp1yxlgKPv/WtcxLSpcIZAzIbVK5udwwcxAtJ4cKKxTqyVhWISAcO2rKgqMEJaJWAgBMWVEHQ2tVesNkp3lqK2SNAkEJSoTJJM7lcAjdCoN2rpQfc1EA+mtROFUqu3qlQ8Ohvf5XrqFIIRCFQUrT4uWYwbcbUwZTHszdHM+6TA0/CKBwxZIJlSICvw+E25WNJIUUxKSd5J011H9qa4Bcd2bpB1OqbRPOx+jXArU5D7q/Xj63qBNjFg65QdDY87GoFo/CRrofu/zqVxKZiCLlP+a4pjSCtQCCoqVEJAkki0AcTUiJESOZ9etS4DFKaebdRdTakqHUg3Hra1aPa/YlzDYdDilZlqzSgRY2KUzNzGaT09S7s92aznMYkAmbSYF0tzqeE1HiTV+RPhd7Gtx+3FYw90z7NoxnWbEzfJ+Yjj5VU4VtOJbxeCyhtbZ3SdVEGy1EfiA9FCmIbOLw2Gew8NKYdOZJNhBmSPeVGU/vGtJiXW2ZfOVAVBcXpMCBJ1NrDyqnyW2vuMeb2huyMEUMNtqVnU2mAqItyHkN3yFeRfpR2m2/jUls5ghtKCeBIWs25i4E16VtfbTrGNw6QJYdtuiSVGxM/hlKrcCfTzX9KOyQxj93RxAciIAJUoED1BPrFSg1frmvqRksjH0qsmuzeKUkKThn1A3BDThB8iE3pVdxIhZn1BsvA5UbttLa+k85NuB151PtpbpwygxZaN5IFlc4SeJ5c452opnBFKAUkKRAIgyCOh1GvlqbG9Jap0sb/2Iqy+ZXbI8lxe0+8UnFhIDqFZMUkCAvNbOU8M6cyVDmOtU/aPE9wypI90uoQemdtaD8SVehrY9sNkBvE96myMUlaFjk5Eg+qgk+YVXlnavHZ1pAJICUqPnkSkfIE/v0zOXdy3vMXhHvZ73kUYtUrPE26cDJqMGp0WA04qII+FLoYZOxhytaUCQVFLY46m/wBdK9A+zhVhYCw8hYfKKyHZbDy/mt7NKlyPvK3U/AmfSti27lG99edaOFi7OSM7FyzUQd3CwNaBXhzNXaMqhaDTF4KNBanVUcdRJwUiuQyYrraDRv2Qion24Bt/KoSqk1TIsK1NzoJ0vJifhGutuBzVYIHu5RO8oIJskylfePKHHNeOvHWh8OYTMgdYtwkRx1BP7ibxBmaQMoSUqhQ3Wp9o6ShYzPEXAKR/p6V59u7NtaBD6ScxQgOENPS87+qSS+EFEKhEWJ3iTCRE0RjHEHEo7xanVDE5UJRupSUteElVyBOiAPOhNprTK++UpZDIHdNWSM2LSRCzInwiAk6G+lWeI70PiMuHQcQ9M7qnEhAuJla5MndgW4WoA5lUpLgaAUU4VH2ZUoE94P8AiFGct3SMv3iBKj1oF4MBTslxZOEZJshAKUpw5BBJUZsDcWvrrUrSmglCUpViFnCuQVSEqAfdMd0k5ySqb5uAtrRPd4jNZpDSThRfI2ghYaTuyveABEQTAi+lSAViFJUpvIwVZsMQFKK12CFgIMQkyUgTEmaY0l0dxKEti6VCEIIGcwADvaHQfxopPeKVhe8xCTKVpUA4peclTiZGSUmxAk8o4VToS0lls94pWRxUFKAm5CFRvGYtrRAdQtQCczwJC97eUZBA3bCOB+NMBIiXZhRBuq+ljbXWliS2kvJyKOVcmV8cyhIgWF6a64iXNzilXi1nj08VA64xVin2mhKTc8eGmtzUTViJc+8k3PHzGt6kxSkmdyfCrxRPw/aqB1aZUcn3V+LWY+GtQJrQSiqLLBtHqk9elepdjuyicOhLpyrdWnMFAWSlQByoPXirj5a+WOrSCTlNiFaj3q9Y7CYwOYJscW5aM67ht/oKarq34Syla4b2owHfYVxIEqADiRxzIIVAPMgEetZxrDKW5gsUmEBKC26jhcRAHOc1+g1itymsXhcOpo4xhIByqU6wm4sQCAeh3dI1NUwfjvkXyXgWLKW2nO53UhwqKUiBJMqVA4nWqFhasa1i8K6EpcaVuawIO7fjvAyeIVTWWlYxnCYqcjjKjnVGoB0A5Egf5jWgxbzbR74lKEKgqJgSYAnqYgelTze+a+6I5LfJnNm4PLh0NlWdTSQnMRBgfla3pQWLdbebddw4aXiWU5AopClDLKsqVeRVEGM3rUOP24tjaDTZADLoseOZRgX4QqPRU13Y2wThcW8tKwGnPCgDnvSTwykqA6Guv/r1X1R3XoU+y/0hKSygONrcUAQVj3rmD5xE9a7WzGEIsiAngBYDyArlHhovO4L1FlY2e39rJweHBgGLBJsCOImqDZ3aFvEDM0TvSIPiEaoVzUJkHiPU0H247WpQ6rDvN52VCFJNlDktB4HiOdYjBLVhcVCFZm1kKQrgQTuK8wbHzPOtGNO6E5Ts7G07eKAwal/cW2ueUGCf8pJ9K+esQ+VrUoiJOnIcB6CB6V65+l3tEBhW2UH9dCyPwCDf1ivH4qtvkTiuZ1AkxRJV1N7XHAfRqFscb25c6kzRxNhxHE0UczW9lU5GVLtLqjH7LYj/AHE/Cj31k3mom2O7Qhv/AKaEpP7Wqv8AUTUhFta3qFPggvEw8RPjmxIeIFrGpmdoqmDUPcWmmBNXOMWUptF2y7I1jzrm0Eju+B08ud+kA1WIURpSedUYBk/04+nLypGvTtBsbozvJILSCEGClMAjMrwpI3pvY5TKjzUelEYSPElRQgqAU8rxuHvLJQOAlRT0npQykjdBQVkkANiYPNJPEJCsyusa2ohhRzpkd89bdH6pqzJPSykgzp+dYSNkmYS4UywkMILeGCHlwlZzKzlPeG5twQNfk/EllOISZW6o4nFke4gKDaJSqxUsAQBGXjyvGltHeqLzinFlWBQpLYsFd2vVarQTmO6Dw52NbcdUtJZaDae9xWdYAtuIhRdXOSVfdI8PSuZDmVyA+WkwE4Zo4Z2f8MBXePEG8uqATlVN9Z40GnCNd61LxUThVp3GzvJ7p0FQUsiLAwCNRUhw7YCFPPFxf2XEAhrezDNiFKPfqtOo0N08qZhsWz32ECWPEysJUtxSiB/xCcsAJBmCJ69KkcBMvMJGDIDiocUlBUpKYPeJJKgkGbqsJoQvDu3UtsJlDoEEKXJIWCbnWw+NFt4x1WHbLTCQQ8sZUNTAytmRmzRN97oOVSY1rE5sSCSlOaWyVBIgOcIiBlNEAM/3xWuEwCkFO6kbxCTExczIvUJD1p4o/D4h/b511eFlbZU4iS2ExmzSYUiQRr/ehmmUw2e8SYJToq8mY0/F86AR7iXYF/dI4a3g/lQ+RzdlXAg3Gt4P5U/ukgDfG4rkelvkaHXh0pBGcDIqfCbdPlUCSHZVwJ5EHQ34H8q2v6MccrM60oRmSlwcLjdV8snwrDFtIzALFiF8bD6Iq37JYruca0c4yleQ3910ZR/qKTUZq8WSg7SR7GDWY7SoU1jMNiBlCFEtOk8Z0g84Kv8ALHKtMgiq/tHgi7hXExJAzJ803/KaUjrmNy0K1LyEPHDlQBWCpCeg6cBH5dKzrBXj8JiWHAA+yvdHARMCb8lpnqKLcY79WExaVQpolK7eLKYI8ic3oqrpYS25mEBLl1GwBUbZj6xers3vmvwV5LfJkOFwUsNd5DjjKQAuOQAJE6SI84qTaWNyYdTsFamgSUp15mZ0tB8qCO2u6x4wykwFiQomATcgAcrKT50B2ZwLrGLxLK0lTKzIUqYJOmt1EoMHqK69vh5ZrpzOtfXoF7N7dYZbSVOqyOGcyYkAgkWPKL+tKhf/AELh02yKV1KlefCBSqXYQedwdq1lYWP7QfbJZxEZhPcPe8DPgWeIOn9YNUynIbWhVi0cw6DRQ+MGiNrYlOKBeSkJdH61KbBX/wCRI/P6ms2xjsjfecSg5p4lJAHxVkB8zWv8Ed6/kzPie9PwZvtXthT+IJV7gS2BrGUX+cj0qnzV3NOtzx50gL0kOEqBYa8/r5UfsJjvMQ2km2bOr9lG8fkIoEnW/S9aHsoz+uc5BLSf3jmPyEetMUo8U1EpqS4YuRdkkkniSSafXEipEivQswRiaWSpQmpkMzUW7BSIUJprtlJlWXj8L/ARPwo37PHEUOsHPu6CJJnzsByJB84GsUhi5rs2OYaH6iHunKm6u6QPEr3oTCu7TzUQFk9ZH3qlQmGzHsGAFAn315UvpPVRhKVRYflQ7pAKQEd4sg5G9UiUrGdY96QI5QBwAmXEEJzKePeuQqGwd0WUAFqH4XRZPzrDRrMPwLo79SWWAojE4ZClKBcVCULBXEZW8o4xxN9I67h1KdZViHkhQVjCEyXFkFpIhKUylOUAmCRE9aIYZxCnhnPdtjGShJKWgpCNMqLFyTfQk61Xsow6FMbzjpjGqTl3Gz7PfzFQzmwgEDjPCuADpxDCA0ENlw/ZcSUqdPBJxRKS0m1yFaqNjGt6mwWLxKnMHlbyoUD3mRpKQB3rw1yykRlNjxnjdYXaS1dyMO0EZsPiSMicywoHE5QHVSoSsA2i56xXE4HFFeCU6ojKuXA45BPt1ECFHeVkIgelSAitxWExasKoOrKVB0GXHcu6UEQZNrjSo8XgU9++S6j2jZMCVKFkLzGBpaa4djpDD6VPtD2jSpSc+WA4IVkvJn5GnLw7XfoPeKUpbKUgBJggs5M0niQJiiABIaSllWdSspUAQmJIUFXnQb1QuIaAWN/cXfw6mRbpb8qkUtnubJWoBfvEAypOtptu1x59vM4O7uUhZ3jfwq5W1rgDXskrEKvCjp8v81Dr7sk2VvJnhwE/Gx+dEpeSSnc8SY15SI/0ih1YhG4cgFynU2Fv4KNVsmiNKkEpsreBTw4Wv1tTE5bEEgkQDHFNwfOY+FIvJAMNxkVzPG0/KnOLAndO6QoQefGuQWe27LxoeZbdTcOJSvjxGnSDI9KNFZD9HmPC8IUDVlZF/uq3wfLeUPStZNvhSUlZ2HYu6uZDZGG7tWKw0XzLcQCdZMiDwEFHleqZ95WP2cqBDrLngSeXC/4DrzQa0HaZPdYvD4gZspJbcI0Ag3UOICSfLKKmweDQy8sJSAHSVGOKjJvzuVCOtW3vn6/LUhp7fYExOyw8jDvuj2rQEwbZrEkkawoSP2jVhjHQEB0kAC6ibAeZ86HweOQHl4Uq34Ko6W16wQY9ap9hY5WKOLweJgKGYAAWA8JjnlVlUPOpXUdOXswWcvX3RrcBi0utpcQQUquCPOPzmu15czsHHIGVJKQCRHeJHEzaeJv60qj/AIzejD2yJdl/rR5K/wBpqp7Un2Q80f7XP5D4UqVbWI5+n1MujqvX6GVFS4fxCuUqThqNy0Jk+75n+Navs0P+FHV1yfgilSp7C/urfITxP7b3zLRI/OpVDSlSrW5mXyOipk0qVczkPqudV7eOEC3ClSrOx37fr9x3C/H6Fgkw08oWV3gGYax3sRPKLVzsogbxgSlAIPEEow9weFKlWOjS8Bmz1k4lBJJP294X5ANW/Kn7CbBfwgIBEYwQRNt4R8LUqVFkVqXXa10tONNtkobLGJlCDlSYZeIlItrescgW2f8A91X/AJ00qVcuR0tQRw7mP/bb/wDIuut/8xgv+21+a65Sq3lvwK9/yM2c2CyqQDvo18l1YHDpnwp8MaDSIjypUqrlqWQ0Gdym26LaWHPhUKmUx4R8BSpVEtI1spvYX1sPnUDrYvYaRpSpUDjXfoy8eIHDKz//AEr0BOn1ypUqUq/Exil8KKbtkmcL++j5yDVZttwhrDEEg5mRIMGCtEifjSpVOHL19gS5+nuVO0rbcYi0gT1s6L+lqs9nsp/+JYhWUTDd4E3aE360qVcv+Tn9Q3HD2h9PyFKlSpqn8K6C8/iZ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52226" name="Picture 2" descr="http://www.vanzolini.org.br/imagens/not_572_20139241623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600200"/>
            <a:ext cx="6705600" cy="5029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Mediano">
  <a:themeElements>
    <a:clrScheme name="Mediano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o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o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173</TotalTime>
  <Words>1425</Words>
  <Application>Microsoft Macintosh PowerPoint</Application>
  <PresentationFormat>On-screen Show (4:3)</PresentationFormat>
  <Paragraphs>165</Paragraphs>
  <Slides>43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4" baseType="lpstr">
      <vt:lpstr>Mediano</vt:lpstr>
      <vt:lpstr>Metodologia ágil</vt:lpstr>
      <vt:lpstr>PowerPoint Presentation</vt:lpstr>
      <vt:lpstr>PowerPoint Presentation</vt:lpstr>
      <vt:lpstr>Por quê????</vt:lpstr>
      <vt:lpstr>Principais Causas</vt:lpstr>
      <vt:lpstr>Uso das Funcionalidades</vt:lpstr>
      <vt:lpstr>Processos empírico x Processos definidos</vt:lpstr>
      <vt:lpstr>PowerPoint Presentation</vt:lpstr>
      <vt:lpstr>Processos empírico x Processos definidos</vt:lpstr>
      <vt:lpstr>PowerPoint Presentation</vt:lpstr>
      <vt:lpstr>Desenvolvimento rápido de software</vt:lpstr>
      <vt:lpstr>"Manifesto Para o Desenvolvimento Ágil de Software"</vt:lpstr>
      <vt:lpstr>Manifesto Ágil (Princípios)</vt:lpstr>
      <vt:lpstr>Metodologia Ágil</vt:lpstr>
      <vt:lpstr>O que é agilidade?</vt:lpstr>
      <vt:lpstr>Problemas com métodos ágeis</vt:lpstr>
      <vt:lpstr>Metodologias ágeis (agile software development ecosystems - ASDEs)</vt:lpstr>
      <vt:lpstr>XP (eXtreme Programming)</vt:lpstr>
      <vt:lpstr>XP (eXtreme Programming)</vt:lpstr>
      <vt:lpstr>XP (eXtreme Programming)</vt:lpstr>
      <vt:lpstr>PowerPoint Presentation</vt:lpstr>
      <vt:lpstr>Papéis no XP</vt:lpstr>
      <vt:lpstr>SCRUM</vt:lpstr>
      <vt:lpstr>Rugby</vt:lpstr>
      <vt:lpstr>SCRUM</vt:lpstr>
      <vt:lpstr>PowerPoint Presentation</vt:lpstr>
      <vt:lpstr>XP X SCRUM </vt:lpstr>
      <vt:lpstr>Backlog </vt:lpstr>
      <vt:lpstr>Product Backlog</vt:lpstr>
      <vt:lpstr>As estórias incluem:</vt:lpstr>
      <vt:lpstr>As estórias incluem:</vt:lpstr>
      <vt:lpstr>As estórias incluem:</vt:lpstr>
      <vt:lpstr>As estórias incluem: Estimativa Inicial</vt:lpstr>
      <vt:lpstr>As estórias incluem: Estimativa Inicial</vt:lpstr>
      <vt:lpstr>As estórias incluem: Estimativa Inicial</vt:lpstr>
      <vt:lpstr>As estórias incluem:</vt:lpstr>
      <vt:lpstr>Exemplo: Product Backlog</vt:lpstr>
      <vt:lpstr>Campos adicionais - estória:</vt:lpstr>
      <vt:lpstr>Campos adicionais - estória:</vt:lpstr>
      <vt:lpstr>Backlog – nível de negócio</vt:lpstr>
      <vt:lpstr>Backlog – nível de negócio</vt:lpstr>
      <vt:lpstr>Papéis do SCRUM </vt:lpstr>
      <vt:lpstr>Papéis do SCRUM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Metodologia ágil</dc:title>
  <dc:creator>lilian</dc:creator>
  <cp:lastModifiedBy>sdas dsad</cp:lastModifiedBy>
  <cp:revision>23</cp:revision>
  <dcterms:created xsi:type="dcterms:W3CDTF">2012-08-31T08:47:54Z</dcterms:created>
  <dcterms:modified xsi:type="dcterms:W3CDTF">2017-10-23T17:50:35Z</dcterms:modified>
</cp:coreProperties>
</file>